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34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9" r:id="rId3"/>
    <p:sldId id="295" r:id="rId4"/>
    <p:sldId id="308" r:id="rId5"/>
    <p:sldId id="296" r:id="rId6"/>
    <p:sldId id="262" r:id="rId7"/>
    <p:sldId id="312" r:id="rId8"/>
    <p:sldId id="313" r:id="rId9"/>
    <p:sldId id="297" r:id="rId10"/>
    <p:sldId id="298" r:id="rId11"/>
    <p:sldId id="299" r:id="rId12"/>
    <p:sldId id="300" r:id="rId13"/>
    <p:sldId id="301" r:id="rId14"/>
    <p:sldId id="267" r:id="rId15"/>
    <p:sldId id="302" r:id="rId16"/>
    <p:sldId id="268" r:id="rId17"/>
    <p:sldId id="269" r:id="rId18"/>
    <p:sldId id="303" r:id="rId19"/>
    <p:sldId id="270" r:id="rId20"/>
    <p:sldId id="271" r:id="rId21"/>
    <p:sldId id="272" r:id="rId22"/>
    <p:sldId id="273" r:id="rId23"/>
    <p:sldId id="304" r:id="rId24"/>
    <p:sldId id="274" r:id="rId25"/>
    <p:sldId id="275" r:id="rId26"/>
    <p:sldId id="276" r:id="rId27"/>
    <p:sldId id="277" r:id="rId28"/>
    <p:sldId id="278" r:id="rId29"/>
    <p:sldId id="282" r:id="rId30"/>
    <p:sldId id="279" r:id="rId31"/>
    <p:sldId id="284" r:id="rId32"/>
    <p:sldId id="288" r:id="rId33"/>
    <p:sldId id="289" r:id="rId34"/>
    <p:sldId id="280" r:id="rId35"/>
    <p:sldId id="290" r:id="rId36"/>
    <p:sldId id="286" r:id="rId37"/>
    <p:sldId id="287" r:id="rId38"/>
    <p:sldId id="292" r:id="rId39"/>
    <p:sldId id="291" r:id="rId40"/>
    <p:sldId id="309" r:id="rId41"/>
    <p:sldId id="310" r:id="rId42"/>
    <p:sldId id="311" r:id="rId43"/>
    <p:sldId id="305" r:id="rId44"/>
    <p:sldId id="306" r:id="rId45"/>
  </p:sldIdLst>
  <p:sldSz cx="9144000" cy="6858000" type="screen4x3"/>
  <p:notesSz cx="6797675" cy="9926638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3333"/>
    <a:srgbClr val="F8F8F8"/>
    <a:srgbClr val="EAEAEA"/>
    <a:srgbClr val="CC0000"/>
    <a:srgbClr val="1F497D"/>
    <a:srgbClr val="969696"/>
    <a:srgbClr val="003366"/>
    <a:srgbClr val="7F7F7F"/>
    <a:srgbClr val="3379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 autoAdjust="0"/>
    <p:restoredTop sz="94629" autoAdjust="0"/>
  </p:normalViewPr>
  <p:slideViewPr>
    <p:cSldViewPr snapToGrid="0" snapToObjects="1"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6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4008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6809"/>
          </a:xfrm>
          <a:prstGeom prst="rect">
            <a:avLst/>
          </a:prstGeom>
        </p:spPr>
        <p:txBody>
          <a:bodyPr vert="horz" wrap="square" lIns="91106" tIns="45553" rIns="91106" bIns="4555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91" y="3"/>
            <a:ext cx="2946400" cy="496809"/>
          </a:xfrm>
          <a:prstGeom prst="rect">
            <a:avLst/>
          </a:prstGeom>
        </p:spPr>
        <p:txBody>
          <a:bodyPr vert="horz" wrap="square" lIns="91106" tIns="45553" rIns="91106" bIns="4555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C0CEE5B-628B-4213-A059-E3C8C746801F}" type="datetime1">
              <a:rPr lang="de-DE"/>
              <a:pPr>
                <a:defRPr/>
              </a:pPr>
              <a:t>01.06.2016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wrap="square" lIns="91106" tIns="45553" rIns="91106" bIns="4555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91" y="9428243"/>
            <a:ext cx="2946400" cy="496809"/>
          </a:xfrm>
          <a:prstGeom prst="rect">
            <a:avLst/>
          </a:prstGeom>
        </p:spPr>
        <p:txBody>
          <a:bodyPr vert="horz" wrap="square" lIns="91106" tIns="45553" rIns="91106" bIns="4555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569B5D3-B631-4BD9-A04A-4845494F41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8564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6809"/>
          </a:xfrm>
          <a:prstGeom prst="rect">
            <a:avLst/>
          </a:prstGeom>
        </p:spPr>
        <p:txBody>
          <a:bodyPr vert="horz" wrap="square" lIns="91106" tIns="45553" rIns="91106" bIns="4555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91" y="3"/>
            <a:ext cx="2946400" cy="496809"/>
          </a:xfrm>
          <a:prstGeom prst="rect">
            <a:avLst/>
          </a:prstGeom>
        </p:spPr>
        <p:txBody>
          <a:bodyPr vert="horz" wrap="square" lIns="91106" tIns="45553" rIns="91106" bIns="4555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C8A3384-7023-46F3-8EAF-F79280FA7F55}" type="datetime1">
              <a:rPr lang="de-DE"/>
              <a:pPr>
                <a:defRPr/>
              </a:pPr>
              <a:t>01.06.2016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06" tIns="45553" rIns="91106" bIns="45553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039" y="4715709"/>
            <a:ext cx="5435600" cy="4468098"/>
          </a:xfrm>
          <a:prstGeom prst="rect">
            <a:avLst/>
          </a:prstGeom>
        </p:spPr>
        <p:txBody>
          <a:bodyPr vert="horz" wrap="square" lIns="91106" tIns="45553" rIns="91106" bIns="4555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wrap="square" lIns="91106" tIns="45553" rIns="91106" bIns="4555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91" y="9428243"/>
            <a:ext cx="2946400" cy="496809"/>
          </a:xfrm>
          <a:prstGeom prst="rect">
            <a:avLst/>
          </a:prstGeom>
        </p:spPr>
        <p:txBody>
          <a:bodyPr vert="horz" wrap="square" lIns="91106" tIns="45553" rIns="91106" bIns="4555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175F112-94A8-48BB-AC5D-1016FD9B36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4985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5F112-94A8-48BB-AC5D-1016FD9B36D4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9635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5F112-94A8-48BB-AC5D-1016FD9B36D4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6837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5F112-94A8-48BB-AC5D-1016FD9B36D4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958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5F112-94A8-48BB-AC5D-1016FD9B36D4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167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5F112-94A8-48BB-AC5D-1016FD9B36D4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677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5F112-94A8-48BB-AC5D-1016FD9B36D4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5906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5F112-94A8-48BB-AC5D-1016FD9B36D4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372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5F112-94A8-48BB-AC5D-1016FD9B36D4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87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5F112-94A8-48BB-AC5D-1016FD9B36D4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872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5F112-94A8-48BB-AC5D-1016FD9B36D4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733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5F112-94A8-48BB-AC5D-1016FD9B36D4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013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5F112-94A8-48BB-AC5D-1016FD9B36D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89963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5F112-94A8-48BB-AC5D-1016FD9B36D4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33120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5F112-94A8-48BB-AC5D-1016FD9B36D4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7542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5F112-94A8-48BB-AC5D-1016FD9B36D4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75425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5F112-94A8-48BB-AC5D-1016FD9B36D4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32543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5F112-94A8-48BB-AC5D-1016FD9B36D4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39243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5F112-94A8-48BB-AC5D-1016FD9B36D4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30373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5F112-94A8-48BB-AC5D-1016FD9B36D4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51094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5F112-94A8-48BB-AC5D-1016FD9B36D4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74125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5F112-94A8-48BB-AC5D-1016FD9B36D4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41695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5F112-94A8-48BB-AC5D-1016FD9B36D4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9224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5F112-94A8-48BB-AC5D-1016FD9B36D4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89013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5F112-94A8-48BB-AC5D-1016FD9B36D4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69070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5F112-94A8-48BB-AC5D-1016FD9B36D4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2435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5F112-94A8-48BB-AC5D-1016FD9B36D4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28763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5F112-94A8-48BB-AC5D-1016FD9B36D4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25064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5F112-94A8-48BB-AC5D-1016FD9B36D4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14090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5F112-94A8-48BB-AC5D-1016FD9B36D4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68935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5F112-94A8-48BB-AC5D-1016FD9B36D4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2314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5F112-94A8-48BB-AC5D-1016FD9B36D4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18833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5F112-94A8-48BB-AC5D-1016FD9B36D4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38605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5F112-94A8-48BB-AC5D-1016FD9B36D4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766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25 HG:</a:t>
            </a:r>
            <a:r>
              <a:rPr lang="de-DE" baseline="0" dirty="0" smtClean="0"/>
              <a:t> Senat</a:t>
            </a:r>
          </a:p>
          <a:p>
            <a:r>
              <a:rPr lang="de-DE" baseline="0" dirty="0" smtClean="0"/>
              <a:t>31 HG: </a:t>
            </a:r>
            <a:r>
              <a:rPr lang="de-DE" baseline="0" dirty="0" err="1" smtClean="0"/>
              <a:t>FakRat</a:t>
            </a:r>
            <a:endParaRPr lang="de-DE" baseline="0" dirty="0" smtClean="0"/>
          </a:p>
          <a:p>
            <a:r>
              <a:rPr lang="de-DE" baseline="0" dirty="0" smtClean="0"/>
              <a:t>38 </a:t>
            </a:r>
            <a:r>
              <a:rPr lang="de-DE" baseline="0" smtClean="0"/>
              <a:t>ff.: </a:t>
            </a:r>
            <a:r>
              <a:rPr lang="de-DE" baseline="0" dirty="0" smtClean="0"/>
              <a:t>Allgemeines </a:t>
            </a:r>
            <a:r>
              <a:rPr lang="de-DE" baseline="0" smtClean="0"/>
              <a:t>zu Wahlen</a:t>
            </a:r>
            <a:endParaRPr lang="de-DE" dirty="0" smtClean="0"/>
          </a:p>
          <a:p>
            <a:r>
              <a:rPr lang="de-DE" dirty="0" smtClean="0"/>
              <a:t>2 </a:t>
            </a:r>
            <a:r>
              <a:rPr lang="de-DE" dirty="0" err="1" smtClean="0"/>
              <a:t>Exp</a:t>
            </a:r>
            <a:r>
              <a:rPr lang="de-DE" dirty="0" smtClean="0"/>
              <a:t>-VO: Senat</a:t>
            </a:r>
          </a:p>
          <a:p>
            <a:r>
              <a:rPr lang="de-DE" dirty="0" smtClean="0"/>
              <a:t>6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</a:t>
            </a:r>
            <a:r>
              <a:rPr lang="de-DE" baseline="0" dirty="0" smtClean="0"/>
              <a:t>-VO: </a:t>
            </a:r>
            <a:r>
              <a:rPr lang="de-DE" baseline="0" dirty="0" err="1" smtClean="0"/>
              <a:t>StuVe</a:t>
            </a:r>
            <a:endParaRPr lang="de-DE" dirty="0" smtClean="0"/>
          </a:p>
          <a:p>
            <a:r>
              <a:rPr lang="de-DE" dirty="0" smtClean="0"/>
              <a:t>41 </a:t>
            </a:r>
            <a:r>
              <a:rPr lang="de-DE" dirty="0" err="1" smtClean="0"/>
              <a:t>GrO</a:t>
            </a:r>
            <a:r>
              <a:rPr lang="de-DE" dirty="0" smtClean="0"/>
              <a:t>: Profs im Senat</a:t>
            </a:r>
          </a:p>
          <a:p>
            <a:r>
              <a:rPr lang="de-DE" dirty="0" smtClean="0"/>
              <a:t>48 </a:t>
            </a:r>
            <a:r>
              <a:rPr lang="de-DE" dirty="0" err="1" smtClean="0"/>
              <a:t>GrO</a:t>
            </a:r>
            <a:r>
              <a:rPr lang="de-DE" dirty="0" smtClean="0"/>
              <a:t>: </a:t>
            </a:r>
            <a:r>
              <a:rPr lang="de-DE" dirty="0" err="1" smtClean="0"/>
              <a:t>StuVe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5F112-94A8-48BB-AC5D-1016FD9B36D4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2714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5F112-94A8-48BB-AC5D-1016FD9B36D4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4296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5F112-94A8-48BB-AC5D-1016FD9B36D4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9124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5F112-94A8-48BB-AC5D-1016FD9B36D4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8901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5F112-94A8-48BB-AC5D-1016FD9B36D4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8901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5F112-94A8-48BB-AC5D-1016FD9B36D4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7227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5F112-94A8-48BB-AC5D-1016FD9B36D4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8644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6"/>
          <p:cNvGrpSpPr>
            <a:grpSpLocks/>
          </p:cNvGrpSpPr>
          <p:nvPr/>
        </p:nvGrpSpPr>
        <p:grpSpPr bwMode="auto">
          <a:xfrm>
            <a:off x="0" y="0"/>
            <a:ext cx="9144000" cy="4864100"/>
            <a:chOff x="0" y="0"/>
            <a:chExt cx="9144000" cy="4863599"/>
          </a:xfrm>
        </p:grpSpPr>
        <p:pic>
          <p:nvPicPr>
            <p:cNvPr id="5" name="Picture 9" descr="bckg_may26_large2"/>
            <p:cNvPicPr>
              <a:picLocks noChangeAspect="1" noChangeArrowheads="1"/>
            </p:cNvPicPr>
            <p:nvPr/>
          </p:nvPicPr>
          <p:blipFill>
            <a:blip r:embed="rId2"/>
            <a:srcRect l="6812"/>
            <a:stretch>
              <a:fillRect/>
            </a:stretch>
          </p:blipFill>
          <p:spPr bwMode="auto">
            <a:xfrm>
              <a:off x="0" y="0"/>
              <a:ext cx="9144000" cy="4863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4719152"/>
              <a:ext cx="9144000" cy="144447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pic>
        <p:nvPicPr>
          <p:cNvPr id="7" name="Bild 9" descr="fau-logo.eps"/>
          <p:cNvPicPr>
            <a:picLocks noChangeAspect="1"/>
          </p:cNvPicPr>
          <p:nvPr/>
        </p:nvPicPr>
        <p:blipFill>
          <a:blip r:embed="rId3"/>
          <a:srcRect t="-70790" b="-70790"/>
          <a:stretch>
            <a:fillRect/>
          </a:stretch>
        </p:blipFill>
        <p:spPr bwMode="auto">
          <a:xfrm>
            <a:off x="5994400" y="5508625"/>
            <a:ext cx="27686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6400" y="1252800"/>
            <a:ext cx="8136000" cy="1620000"/>
          </a:xfrm>
        </p:spPr>
        <p:txBody>
          <a:bodyPr>
            <a:noAutofit/>
          </a:bodyPr>
          <a:lstStyle>
            <a:lvl1pPr>
              <a:lnSpc>
                <a:spcPts val="42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6400" y="3402000"/>
            <a:ext cx="4068000" cy="1080000"/>
          </a:xfrm>
        </p:spPr>
        <p:txBody>
          <a:bodyPr anchor="b">
            <a:no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Untertitel 2"/>
          <p:cNvSpPr txBox="1">
            <a:spLocks/>
          </p:cNvSpPr>
          <p:nvPr userDrawn="1"/>
        </p:nvSpPr>
        <p:spPr bwMode="auto">
          <a:xfrm>
            <a:off x="626400" y="5357321"/>
            <a:ext cx="4068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ts val="2200"/>
              </a:lnSpc>
              <a:spcBef>
                <a:spcPts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/>
              <a:buNone/>
              <a:defRPr sz="1800" kern="120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457200" indent="0" algn="ctr" defTabSz="457200" rtl="0" fontAlgn="base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914400" indent="0" algn="ctr" defTabSz="457200" rtl="0" fontAlgn="base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371600" indent="0" algn="ctr" defTabSz="457200" rtl="0" fontAlgn="base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828800" indent="0" algn="ctr" defTabSz="457200" rtl="0" fontAlgn="base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rgbClr val="1F497D"/>
                </a:solidFill>
              </a:rPr>
              <a:t>Doris Kühlers, ORR</a:t>
            </a:r>
          </a:p>
          <a:p>
            <a:r>
              <a:rPr lang="de-DE" dirty="0" smtClean="0">
                <a:solidFill>
                  <a:srgbClr val="1F497D"/>
                </a:solidFill>
              </a:rPr>
              <a:t>Leiterin des Kanzlerbüros</a:t>
            </a:r>
          </a:p>
          <a:p>
            <a:endParaRPr lang="de-DE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6" descr="fau-logo.eps"/>
          <p:cNvPicPr>
            <a:picLocks noChangeAspect="1"/>
          </p:cNvPicPr>
          <p:nvPr/>
        </p:nvPicPr>
        <p:blipFill>
          <a:blip r:embed="rId2"/>
          <a:srcRect t="-70790" b="-70790"/>
          <a:stretch>
            <a:fillRect/>
          </a:stretch>
        </p:blipFill>
        <p:spPr bwMode="auto">
          <a:xfrm>
            <a:off x="5994400" y="5508625"/>
            <a:ext cx="27686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uppierung 7"/>
          <p:cNvGrpSpPr>
            <a:grpSpLocks/>
          </p:cNvGrpSpPr>
          <p:nvPr/>
        </p:nvGrpSpPr>
        <p:grpSpPr bwMode="auto">
          <a:xfrm>
            <a:off x="0" y="0"/>
            <a:ext cx="9144000" cy="1995488"/>
            <a:chOff x="0" y="0"/>
            <a:chExt cx="9144000" cy="1994863"/>
          </a:xfrm>
        </p:grpSpPr>
        <p:pic>
          <p:nvPicPr>
            <p:cNvPr id="5" name="Picture 9" descr="bckg_may26_large2"/>
            <p:cNvPicPr>
              <a:picLocks noChangeAspect="1" noChangeArrowheads="1"/>
            </p:cNvPicPr>
            <p:nvPr/>
          </p:nvPicPr>
          <p:blipFill>
            <a:blip r:embed="rId3"/>
            <a:srcRect l="6812" b="58984"/>
            <a:stretch>
              <a:fillRect/>
            </a:stretch>
          </p:blipFill>
          <p:spPr bwMode="auto">
            <a:xfrm>
              <a:off x="0" y="0"/>
              <a:ext cx="9144000" cy="1994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1850445"/>
              <a:ext cx="9144000" cy="144418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6400" y="3247200"/>
            <a:ext cx="8136000" cy="900000"/>
          </a:xfrm>
        </p:spPr>
        <p:txBody>
          <a:bodyPr>
            <a:normAutofit/>
          </a:bodyPr>
          <a:lstStyle>
            <a:lvl1pPr algn="l">
              <a:lnSpc>
                <a:spcPts val="3400"/>
              </a:lnSpc>
              <a:defRPr sz="2800" b="1" cap="none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Bild 7" descr="fau-logo.eps"/>
          <p:cNvPicPr>
            <a:picLocks noChangeAspect="1"/>
          </p:cNvPicPr>
          <p:nvPr/>
        </p:nvPicPr>
        <p:blipFill>
          <a:blip r:embed="rId2"/>
          <a:srcRect t="-65385" b="-65385"/>
          <a:stretch>
            <a:fillRect/>
          </a:stretch>
        </p:blipFill>
        <p:spPr bwMode="auto">
          <a:xfrm>
            <a:off x="6907213" y="0"/>
            <a:ext cx="18557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 indent="-270000"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6" name="Bild 7" descr="fau-logo.eps"/>
          <p:cNvPicPr>
            <a:picLocks noChangeAspect="1"/>
          </p:cNvPicPr>
          <p:nvPr/>
        </p:nvPicPr>
        <p:blipFill>
          <a:blip r:embed="rId2"/>
          <a:srcRect t="-65385" b="-65385"/>
          <a:stretch>
            <a:fillRect/>
          </a:stretch>
        </p:blipFill>
        <p:spPr bwMode="auto">
          <a:xfrm>
            <a:off x="6907213" y="0"/>
            <a:ext cx="18557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626400" y="1972800"/>
            <a:ext cx="3960000" cy="4435200"/>
          </a:xfrm>
        </p:spPr>
        <p:txBody>
          <a:bodyPr/>
          <a:lstStyle>
            <a:lvl1pPr marL="270000" indent="-270000">
              <a:lnSpc>
                <a:spcPts val="2400"/>
              </a:lnSpc>
              <a:defRPr sz="2200"/>
            </a:lvl1pPr>
            <a:lvl2pPr marL="449263" indent="-182563" defTabSz="449263">
              <a:defRPr sz="2000"/>
            </a:lvl2pPr>
            <a:lvl3pPr marL="630238" indent="-180975"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4802400" y="1972800"/>
            <a:ext cx="3960000" cy="4435200"/>
          </a:xfrm>
        </p:spPr>
        <p:txBody>
          <a:bodyPr/>
          <a:lstStyle>
            <a:lvl1pPr marL="277200"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6" name="Bild 7" descr="fau-logo.eps"/>
          <p:cNvPicPr>
            <a:picLocks noChangeAspect="1"/>
          </p:cNvPicPr>
          <p:nvPr/>
        </p:nvPicPr>
        <p:blipFill>
          <a:blip r:embed="rId2"/>
          <a:srcRect t="-65385" b="-65385"/>
          <a:stretch>
            <a:fillRect/>
          </a:stretch>
        </p:blipFill>
        <p:spPr bwMode="auto">
          <a:xfrm>
            <a:off x="6907213" y="0"/>
            <a:ext cx="18557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972800"/>
            <a:ext cx="5486400" cy="39787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951538"/>
            <a:ext cx="5486400" cy="457200"/>
          </a:xfrm>
        </p:spPr>
        <p:txBody>
          <a:bodyPr/>
          <a:lstStyle>
            <a:lvl1pPr marL="0" indent="0">
              <a:lnSpc>
                <a:spcPts val="17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1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" name="Bild 7" descr="fau-logo.eps"/>
          <p:cNvPicPr>
            <a:picLocks noChangeAspect="1"/>
          </p:cNvPicPr>
          <p:nvPr/>
        </p:nvPicPr>
        <p:blipFill>
          <a:blip r:embed="rId2"/>
          <a:srcRect t="-65385" b="-65385"/>
          <a:stretch>
            <a:fillRect/>
          </a:stretch>
        </p:blipFill>
        <p:spPr bwMode="auto">
          <a:xfrm>
            <a:off x="6907213" y="0"/>
            <a:ext cx="18557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68263"/>
            <a:ext cx="8229600" cy="11906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58775" y="1438275"/>
            <a:ext cx="4038600" cy="43672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49775" y="1438275"/>
            <a:ext cx="4038600" cy="43672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72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627063" y="1252538"/>
            <a:ext cx="813593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7063" y="1973263"/>
            <a:ext cx="8135937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27063" y="6408738"/>
            <a:ext cx="6813550" cy="4492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969696"/>
                </a:solidFill>
                <a:latin typeface="Helvetica Neue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r>
              <a:rPr lang="de-DE" dirty="0" smtClean="0"/>
              <a:t>11.06.2012	|	Wahlhelferschulung	|	www.wahlen.uni-erlangen.de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12150" y="6408738"/>
            <a:ext cx="450850" cy="449262"/>
          </a:xfrm>
          <a:prstGeom prst="rect">
            <a:avLst/>
          </a:prstGeom>
        </p:spPr>
        <p:txBody>
          <a:bodyPr vert="horz" lIns="91440" tIns="0" rIns="0" bIns="0" rtlCol="0" anchor="ctr" anchorCtr="0"/>
          <a:lstStyle>
            <a:lvl1pPr algn="r">
              <a:defRPr sz="1000">
                <a:solidFill>
                  <a:srgbClr val="969696"/>
                </a:solidFill>
                <a:latin typeface="Helvetica Neue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4" r:id="rId2"/>
    <p:sldLayoutId id="2147483943" r:id="rId3"/>
    <p:sldLayoutId id="2147483945" r:id="rId4"/>
    <p:sldLayoutId id="2147483946" r:id="rId5"/>
    <p:sldLayoutId id="2147483948" r:id="rId6"/>
    <p:sldLayoutId id="2147483950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 kern="1200">
          <a:solidFill>
            <a:srgbClr val="0033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9pPr>
    </p:titleStyle>
    <p:bodyStyle>
      <a:lvl1pPr marL="266700" indent="-266700" algn="l" defTabSz="457200" rtl="0" eaLnBrk="1" fontAlgn="base" hangingPunct="1">
        <a:lnSpc>
          <a:spcPts val="2400"/>
        </a:lnSpc>
        <a:spcBef>
          <a:spcPts val="475"/>
        </a:spcBef>
        <a:spcAft>
          <a:spcPct val="0"/>
        </a:spcAft>
        <a:buClr>
          <a:srgbClr val="003366"/>
        </a:buClr>
        <a:buSzPct val="100000"/>
        <a:buFont typeface="Lucida Grande"/>
        <a:buChar char="●"/>
        <a:defRPr sz="20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449263" indent="-182563" algn="l" defTabSz="457200" rtl="0" eaLnBrk="1" fontAlgn="base" hangingPunct="1">
        <a:lnSpc>
          <a:spcPts val="2200"/>
        </a:lnSpc>
        <a:spcBef>
          <a:spcPts val="438"/>
        </a:spcBef>
        <a:spcAft>
          <a:spcPct val="0"/>
        </a:spcAft>
        <a:buClr>
          <a:srgbClr val="003366"/>
        </a:buClr>
        <a:buSzPct val="80000"/>
        <a:buFont typeface="Lucida Grande"/>
        <a:buChar char="●"/>
        <a:defRPr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630238" indent="-180975" algn="l" defTabSz="457200" rtl="0" eaLnBrk="1" fontAlgn="base" hangingPunct="1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/>
        <a:buChar char="●"/>
        <a:defRPr sz="1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801688" indent="-171450" algn="l" defTabSz="457200" rtl="0" eaLnBrk="1" fontAlgn="base" hangingPunct="1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/>
        <a:buChar char="●"/>
        <a:defRPr sz="1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982663" indent="-180975" algn="l" defTabSz="457200" rtl="0" eaLnBrk="1" fontAlgn="base" hangingPunct="1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/>
        <a:buChar char="●"/>
        <a:defRPr sz="1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latin typeface="Arial" charset="0"/>
                <a:ea typeface="ＭＳ Ｐゴシック" pitchFamily="34" charset="-128"/>
                <a:cs typeface="Arial" charset="0"/>
              </a:rPr>
              <a:t>Hochschulwahl </a:t>
            </a:r>
            <a:r>
              <a:rPr lang="de-DE" dirty="0" smtClean="0">
                <a:latin typeface="Arial" charset="0"/>
                <a:ea typeface="ＭＳ Ｐゴシック" pitchFamily="34" charset="-128"/>
                <a:cs typeface="Arial" charset="0"/>
              </a:rPr>
              <a:t>2016</a:t>
            </a:r>
            <a:r>
              <a:rPr lang="de-DE" dirty="0" smtClean="0"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de-DE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de-DE" dirty="0" smtClean="0">
                <a:latin typeface="Arial" charset="0"/>
                <a:ea typeface="ＭＳ Ｐゴシック" pitchFamily="34" charset="-128"/>
                <a:cs typeface="Arial" charset="0"/>
              </a:rPr>
              <a:t>Wahlhelferschulung</a:t>
            </a:r>
          </a:p>
        </p:txBody>
      </p:sp>
      <p:sp>
        <p:nvSpPr>
          <p:cNvPr id="11266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de-DE" dirty="0" smtClean="0">
                <a:latin typeface="Arial" charset="0"/>
                <a:ea typeface="ＭＳ Ｐゴシック" pitchFamily="34" charset="-128"/>
                <a:cs typeface="Arial" charset="0"/>
              </a:rPr>
              <a:t>02.06.2016</a:t>
            </a:r>
            <a:endParaRPr lang="de-DE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e-DE" dirty="0" smtClean="0"/>
              <a:t>Wählerverzeichnis</a:t>
            </a:r>
          </a:p>
          <a:p>
            <a:pPr>
              <a:lnSpc>
                <a:spcPct val="80000"/>
              </a:lnSpc>
            </a:pPr>
            <a:r>
              <a:rPr lang="de-DE" dirty="0" smtClean="0"/>
              <a:t>Stimmzettel</a:t>
            </a:r>
          </a:p>
          <a:p>
            <a:pPr>
              <a:lnSpc>
                <a:spcPct val="80000"/>
              </a:lnSpc>
            </a:pPr>
            <a:r>
              <a:rPr lang="de-DE" dirty="0" smtClean="0"/>
              <a:t>Wahlkabinen </a:t>
            </a:r>
          </a:p>
          <a:p>
            <a:pPr>
              <a:lnSpc>
                <a:spcPct val="80000"/>
              </a:lnSpc>
            </a:pPr>
            <a:r>
              <a:rPr lang="de-DE" dirty="0" smtClean="0"/>
              <a:t>Wahlurnen (mit Schlössern)</a:t>
            </a:r>
          </a:p>
          <a:p>
            <a:pPr>
              <a:lnSpc>
                <a:spcPct val="80000"/>
              </a:lnSpc>
            </a:pPr>
            <a:r>
              <a:rPr lang="de-DE" dirty="0" smtClean="0"/>
              <a:t>Briefwahlunterlagen</a:t>
            </a:r>
          </a:p>
          <a:p>
            <a:pPr>
              <a:lnSpc>
                <a:spcPct val="80000"/>
              </a:lnSpc>
            </a:pPr>
            <a:r>
              <a:rPr lang="de-DE" dirty="0" smtClean="0"/>
              <a:t>Vordrucke (Niederschrift, Ergebnis-/Zähllisten)</a:t>
            </a:r>
            <a:endParaRPr lang="de-DE" dirty="0"/>
          </a:p>
          <a:p>
            <a:pPr>
              <a:lnSpc>
                <a:spcPct val="80000"/>
              </a:lnSpc>
            </a:pPr>
            <a:r>
              <a:rPr lang="de-DE" dirty="0" smtClean="0"/>
              <a:t>Text </a:t>
            </a:r>
            <a:r>
              <a:rPr lang="de-DE" dirty="0"/>
              <a:t>der </a:t>
            </a:r>
            <a:r>
              <a:rPr lang="de-DE" dirty="0" smtClean="0"/>
              <a:t>Wahlordnung, Wahlausschreiben, Bekanntmachung </a:t>
            </a:r>
            <a:r>
              <a:rPr lang="de-DE" dirty="0"/>
              <a:t>der </a:t>
            </a:r>
            <a:r>
              <a:rPr lang="de-DE" dirty="0" smtClean="0"/>
              <a:t>Wahlvorschläge</a:t>
            </a:r>
          </a:p>
          <a:p>
            <a:pPr>
              <a:lnSpc>
                <a:spcPct val="80000"/>
              </a:lnSpc>
            </a:pPr>
            <a:r>
              <a:rPr lang="de-DE" dirty="0" smtClean="0"/>
              <a:t>Musterstimmzettel, Hinweisschilder</a:t>
            </a:r>
            <a:endParaRPr lang="de-DE" dirty="0"/>
          </a:p>
          <a:p>
            <a:pPr>
              <a:lnSpc>
                <a:spcPct val="80000"/>
              </a:lnSpc>
            </a:pPr>
            <a:r>
              <a:rPr lang="de-DE" dirty="0" smtClean="0"/>
              <a:t>Büromaterial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5. Wahllokale – Ausstattung</a:t>
            </a:r>
            <a:endParaRPr lang="de-DE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703" y="1483960"/>
            <a:ext cx="1859509" cy="17339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60" y="4539082"/>
            <a:ext cx="1856777" cy="172298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59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e-DE" dirty="0" smtClean="0"/>
              <a:t>Jedem Wahllokal ist eine ausreichende Zahl </a:t>
            </a:r>
            <a:r>
              <a:rPr lang="de-DE" dirty="0"/>
              <a:t>von </a:t>
            </a:r>
            <a:r>
              <a:rPr lang="de-DE" dirty="0" smtClean="0"/>
              <a:t>Wahlhelfern zugeordnet. Dem/der </a:t>
            </a:r>
            <a:r>
              <a:rPr lang="de-DE" dirty="0"/>
              <a:t>Vorsitzenden des Wahlvorstandes obliegt es, diese so einzuteilen, dass </a:t>
            </a:r>
            <a:r>
              <a:rPr lang="de-DE" b="1" dirty="0" smtClean="0"/>
              <a:t>stets mindestens zwei Wahlhelfer (davon mind. ein Wahlvorstand) anwesend sind</a:t>
            </a:r>
            <a:r>
              <a:rPr lang="de-DE" dirty="0" smtClean="0"/>
              <a:t>.</a:t>
            </a:r>
          </a:p>
          <a:p>
            <a:pPr>
              <a:lnSpc>
                <a:spcPct val="80000"/>
              </a:lnSpc>
            </a:pPr>
            <a:endParaRPr lang="de-DE" dirty="0"/>
          </a:p>
          <a:p>
            <a:pPr>
              <a:lnSpc>
                <a:spcPct val="80000"/>
              </a:lnSpc>
            </a:pPr>
            <a:r>
              <a:rPr lang="de-DE" dirty="0" smtClean="0"/>
              <a:t>Empfehlenswert ist folgende Aufteilung: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1 Wahlhelfer </a:t>
            </a:r>
            <a:r>
              <a:rPr lang="de-DE" dirty="0"/>
              <a:t>zur Stimmzettelausgabe am </a:t>
            </a:r>
            <a:r>
              <a:rPr lang="de-DE" dirty="0" smtClean="0"/>
              <a:t>Eingang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1 </a:t>
            </a:r>
            <a:r>
              <a:rPr lang="de-DE" dirty="0"/>
              <a:t>- 2 Wahlhelfer zur Kontrolle des </a:t>
            </a:r>
            <a:r>
              <a:rPr lang="de-DE" dirty="0" smtClean="0"/>
              <a:t>Wählerverzeichnisses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1 - 2 </a:t>
            </a:r>
            <a:r>
              <a:rPr lang="de-DE" dirty="0" smtClean="0"/>
              <a:t>Wahlhelfer </a:t>
            </a:r>
            <a:r>
              <a:rPr lang="de-DE" dirty="0"/>
              <a:t>zur Entgegennahme der Stimmzettel an den </a:t>
            </a:r>
            <a:r>
              <a:rPr lang="de-DE" dirty="0" smtClean="0"/>
              <a:t>Urnen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1 Wahlhelfer </a:t>
            </a:r>
            <a:r>
              <a:rPr lang="de-DE" dirty="0"/>
              <a:t>für die Zuteilung zu den </a:t>
            </a:r>
            <a:r>
              <a:rPr lang="de-DE" dirty="0" smtClean="0"/>
              <a:t>Wahlkabinen</a:t>
            </a:r>
            <a:endParaRPr lang="de-DE" dirty="0"/>
          </a:p>
          <a:p>
            <a:pPr lvl="1">
              <a:lnSpc>
                <a:spcPct val="80000"/>
              </a:lnSpc>
            </a:pPr>
            <a:r>
              <a:rPr lang="de-DE" dirty="0"/>
              <a:t>Bei starkem Andrang: </a:t>
            </a:r>
            <a:r>
              <a:rPr lang="de-DE" dirty="0" smtClean="0"/>
              <a:t>Kontrolle </a:t>
            </a:r>
            <a:r>
              <a:rPr lang="de-DE" dirty="0"/>
              <a:t>des WVZ </a:t>
            </a:r>
            <a:r>
              <a:rPr lang="de-DE" dirty="0" smtClean="0"/>
              <a:t>am Eingang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5. Wahllokale – Personelle Besetzung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224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27063" y="1973263"/>
            <a:ext cx="8135937" cy="477851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dirty="0" smtClean="0"/>
              <a:t>Vor Beginn der Wahlhandlung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Treffen möglichst </a:t>
            </a:r>
            <a:r>
              <a:rPr lang="de-DE" dirty="0"/>
              <a:t>aller </a:t>
            </a:r>
            <a:r>
              <a:rPr lang="de-DE" dirty="0" smtClean="0"/>
              <a:t>Wahlhelfer</a:t>
            </a:r>
            <a:endParaRPr lang="de-DE" dirty="0"/>
          </a:p>
          <a:p>
            <a:pPr lvl="1">
              <a:lnSpc>
                <a:spcPct val="80000"/>
              </a:lnSpc>
            </a:pPr>
            <a:r>
              <a:rPr lang="de-DE" dirty="0" smtClean="0"/>
              <a:t>Telefonnummer </a:t>
            </a:r>
            <a:r>
              <a:rPr lang="de-DE" dirty="0"/>
              <a:t>des Wahllokals überprüfen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und </a:t>
            </a:r>
            <a:r>
              <a:rPr lang="de-DE" dirty="0"/>
              <a:t>dem Wahlamt </a:t>
            </a:r>
            <a:r>
              <a:rPr lang="de-DE" dirty="0" smtClean="0"/>
              <a:t>mitteilen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Präsenzzeiten verbindlich einteilen</a:t>
            </a:r>
          </a:p>
          <a:p>
            <a:pPr lvl="1">
              <a:lnSpc>
                <a:spcPct val="80000"/>
              </a:lnSpc>
            </a:pPr>
            <a:endParaRPr lang="de-DE" dirty="0" smtClean="0"/>
          </a:p>
          <a:p>
            <a:pPr>
              <a:lnSpc>
                <a:spcPct val="80000"/>
              </a:lnSpc>
            </a:pPr>
            <a:r>
              <a:rPr lang="de-DE" dirty="0" smtClean="0"/>
              <a:t>Wer zeitweise nicht als Wahlhelfer eingeteilt ist, muss am Arbeitsplatz Dienst verrichten.</a:t>
            </a:r>
          </a:p>
          <a:p>
            <a:pPr lvl="1">
              <a:lnSpc>
                <a:spcPct val="80000"/>
              </a:lnSpc>
            </a:pPr>
            <a:endParaRPr lang="de-DE" dirty="0" smtClean="0"/>
          </a:p>
          <a:p>
            <a:pPr>
              <a:lnSpc>
                <a:spcPct val="80000"/>
              </a:lnSpc>
            </a:pPr>
            <a:r>
              <a:rPr lang="de-DE" dirty="0" smtClean="0"/>
              <a:t>Wahlvorstand </a:t>
            </a:r>
            <a:r>
              <a:rPr lang="de-DE" dirty="0"/>
              <a:t>sollte immer telefonisch erreichbar </a:t>
            </a:r>
            <a:r>
              <a:rPr lang="de-DE" dirty="0" smtClean="0"/>
              <a:t>sein.</a:t>
            </a:r>
          </a:p>
          <a:p>
            <a:pPr lvl="1">
              <a:lnSpc>
                <a:spcPct val="80000"/>
              </a:lnSpc>
            </a:pPr>
            <a:endParaRPr lang="de-DE" dirty="0" smtClean="0"/>
          </a:p>
          <a:p>
            <a:pPr>
              <a:lnSpc>
                <a:spcPct val="80000"/>
              </a:lnSpc>
            </a:pPr>
            <a:r>
              <a:rPr lang="de-DE" dirty="0" smtClean="0"/>
              <a:t>Auszählungstag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Zur Auszählung müssen alle Wahlhelfer anwesend sein.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Bei Auszählung außerhalb des Wahllokals: </a:t>
            </a:r>
            <a:br>
              <a:rPr lang="de-DE" dirty="0" smtClean="0"/>
            </a:br>
            <a:r>
              <a:rPr lang="de-DE" dirty="0" smtClean="0"/>
              <a:t>Telefonnummer </a:t>
            </a:r>
            <a:r>
              <a:rPr lang="de-DE" dirty="0"/>
              <a:t>des Zählraumes </a:t>
            </a:r>
            <a:r>
              <a:rPr lang="de-DE" dirty="0" smtClean="0"/>
              <a:t>dem Wahlamt mitteilen.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5. Wahllokale – Hinweise zum Ablauf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693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5. Das Wählerverzeichnis (WVZ)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7063" y="1973263"/>
            <a:ext cx="8250237" cy="44354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dirty="0" smtClean="0"/>
              <a:t>Jedes WL erhält ein WVZ, </a:t>
            </a:r>
            <a:r>
              <a:rPr lang="de-DE" dirty="0"/>
              <a:t>in dem </a:t>
            </a:r>
            <a:r>
              <a:rPr lang="de-DE" dirty="0" smtClean="0"/>
              <a:t>(nur) </a:t>
            </a:r>
            <a:r>
              <a:rPr lang="de-DE" dirty="0"/>
              <a:t>die </a:t>
            </a:r>
            <a:r>
              <a:rPr lang="de-DE" dirty="0" smtClean="0"/>
              <a:t>Wahlberechtig-</a:t>
            </a:r>
            <a:r>
              <a:rPr lang="de-DE" dirty="0" err="1" smtClean="0"/>
              <a:t>ten</a:t>
            </a:r>
            <a:r>
              <a:rPr lang="de-DE" dirty="0" smtClean="0"/>
              <a:t> </a:t>
            </a:r>
            <a:r>
              <a:rPr lang="de-DE" dirty="0"/>
              <a:t>erfasst sind, die in dem jeweiligen WL wahlberechtigt </a:t>
            </a:r>
            <a:r>
              <a:rPr lang="de-DE" dirty="0" smtClean="0"/>
              <a:t>sind – getrennt nach </a:t>
            </a:r>
            <a:r>
              <a:rPr lang="de-DE" dirty="0"/>
              <a:t>Fakultäten und </a:t>
            </a:r>
            <a:r>
              <a:rPr lang="de-DE" dirty="0" smtClean="0"/>
              <a:t>Wählergruppen.</a:t>
            </a:r>
          </a:p>
          <a:p>
            <a:pPr>
              <a:lnSpc>
                <a:spcPct val="80000"/>
              </a:lnSpc>
            </a:pPr>
            <a:endParaRPr lang="de-DE" dirty="0" smtClean="0"/>
          </a:p>
          <a:p>
            <a:pPr>
              <a:lnSpc>
                <a:spcPct val="80000"/>
              </a:lnSpc>
            </a:pPr>
            <a:r>
              <a:rPr lang="de-DE" b="1" dirty="0" smtClean="0"/>
              <a:t>Wähler dürfen nur entsprechend dem Eintrag </a:t>
            </a:r>
            <a:br>
              <a:rPr lang="de-DE" b="1" dirty="0" smtClean="0"/>
            </a:br>
            <a:r>
              <a:rPr lang="de-DE" b="1" dirty="0" smtClean="0"/>
              <a:t>im Wählerverzeichnis wählen!</a:t>
            </a:r>
          </a:p>
          <a:p>
            <a:pPr>
              <a:lnSpc>
                <a:spcPct val="80000"/>
              </a:lnSpc>
            </a:pPr>
            <a:endParaRPr lang="de-DE" dirty="0" smtClean="0"/>
          </a:p>
          <a:p>
            <a:pPr>
              <a:lnSpc>
                <a:spcPct val="80000"/>
              </a:lnSpc>
            </a:pPr>
            <a:r>
              <a:rPr lang="de-DE" dirty="0" smtClean="0"/>
              <a:t>Bei Briefwählern steht im WVZ der Sperrvermerk „BW“</a:t>
            </a:r>
            <a:br>
              <a:rPr lang="de-DE" dirty="0" smtClean="0"/>
            </a:br>
            <a:r>
              <a:rPr lang="de-DE" dirty="0" smtClean="0"/>
              <a:t>=&gt;  Persönliche Stimmabgabe im WL ist ausgeschlossen!</a:t>
            </a:r>
          </a:p>
          <a:p>
            <a:pPr>
              <a:lnSpc>
                <a:spcPct val="80000"/>
              </a:lnSpc>
            </a:pPr>
            <a:endParaRPr lang="de-DE" dirty="0" smtClean="0"/>
          </a:p>
          <a:p>
            <a:pPr>
              <a:lnSpc>
                <a:spcPct val="80000"/>
              </a:lnSpc>
            </a:pPr>
            <a:r>
              <a:rPr lang="de-DE" dirty="0" smtClean="0"/>
              <a:t>Nach Abgabe des Stimmzettels wird </a:t>
            </a:r>
            <a:r>
              <a:rPr lang="de-DE" dirty="0"/>
              <a:t>vom Wahlhelfer </a:t>
            </a:r>
            <a:r>
              <a:rPr lang="de-DE" dirty="0" smtClean="0"/>
              <a:t>ein Wahlvermerk </a:t>
            </a:r>
            <a:r>
              <a:rPr lang="de-DE" dirty="0"/>
              <a:t>im WVZ </a:t>
            </a:r>
            <a:r>
              <a:rPr lang="de-DE" dirty="0" smtClean="0"/>
              <a:t>angebracht. Im Übrigen dürfen am WVZ keine </a:t>
            </a:r>
            <a:r>
              <a:rPr lang="de-DE" dirty="0"/>
              <a:t>Änderungen vorgenommen </a:t>
            </a:r>
            <a:r>
              <a:rPr lang="de-DE" dirty="0" smtClean="0"/>
              <a:t>werden.</a:t>
            </a:r>
          </a:p>
        </p:txBody>
      </p:sp>
      <p:sp>
        <p:nvSpPr>
          <p:cNvPr id="5" name="Rechteck 4"/>
          <p:cNvSpPr/>
          <p:nvPr/>
        </p:nvSpPr>
        <p:spPr>
          <a:xfrm>
            <a:off x="0" y="0"/>
            <a:ext cx="9144000" cy="300037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0" y="4086224"/>
            <a:ext cx="9144000" cy="277177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Abgerundetes Rechteck 3"/>
          <p:cNvSpPr/>
          <p:nvPr/>
        </p:nvSpPr>
        <p:spPr>
          <a:xfrm flipH="1" flipV="1">
            <a:off x="0" y="3000374"/>
            <a:ext cx="9144000" cy="108585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461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6. </a:t>
            </a:r>
            <a:r>
              <a:rPr lang="de-DE" dirty="0"/>
              <a:t>Das Wählerverzeichnis</a:t>
            </a:r>
          </a:p>
        </p:txBody>
      </p:sp>
      <p:pic>
        <p:nvPicPr>
          <p:cNvPr id="338948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0"/>
          <a:stretch/>
        </p:blipFill>
        <p:spPr>
          <a:xfrm>
            <a:off x="1619251" y="1810545"/>
            <a:ext cx="6276974" cy="4742656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794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6. Das Wählerverzeichnis – Sonderfälle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7063" y="1973263"/>
            <a:ext cx="8250237" cy="46751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dirty="0" smtClean="0"/>
              <a:t>Typische „Problemfälle“: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Stichtag: Maßgeblich für das Wahlrecht ist der Status am Stichtag </a:t>
            </a:r>
            <a:r>
              <a:rPr lang="de-DE" dirty="0" smtClean="0"/>
              <a:t>(</a:t>
            </a:r>
            <a:r>
              <a:rPr lang="de-DE" dirty="0" smtClean="0"/>
              <a:t>18.05</a:t>
            </a:r>
            <a:r>
              <a:rPr lang="de-DE" dirty="0" smtClean="0"/>
              <a:t>.2016), </a:t>
            </a:r>
            <a:r>
              <a:rPr lang="de-DE" dirty="0" smtClean="0"/>
              <a:t>spätere Änderungen sind unbeachtlich.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Falsche Fakultät oder falsches Wahllokal: Zuordnung ist abhängig von der Beschäftigungsstelle bzw. vom Studienfach.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Zugehörigkeit zu verschiedenen Wählergruppen</a:t>
            </a:r>
            <a:br>
              <a:rPr lang="de-DE" dirty="0" smtClean="0"/>
            </a:br>
            <a:r>
              <a:rPr lang="de-DE" dirty="0" smtClean="0"/>
              <a:t>Bsp.: Doktorand ist als wiss. MA angestellt und gleichzeitig immatrikuliert. =&gt; Status als MA geht vor, kein Wahlrecht in der Gruppe der Studierenden</a:t>
            </a:r>
          </a:p>
          <a:p>
            <a:pPr lvl="1">
              <a:lnSpc>
                <a:spcPct val="80000"/>
              </a:lnSpc>
            </a:pPr>
            <a:r>
              <a:rPr lang="de-DE" dirty="0" err="1" smtClean="0"/>
              <a:t>Apl</a:t>
            </a:r>
            <a:r>
              <a:rPr lang="de-DE" dirty="0" smtClean="0"/>
              <a:t>. Professoren wählen nicht in der Professoren-Gruppe .</a:t>
            </a:r>
          </a:p>
          <a:p>
            <a:pPr lvl="1">
              <a:lnSpc>
                <a:spcPct val="80000"/>
              </a:lnSpc>
            </a:pPr>
            <a:endParaRPr lang="de-DE" dirty="0" smtClean="0"/>
          </a:p>
          <a:p>
            <a:pPr>
              <a:lnSpc>
                <a:spcPct val="80000"/>
              </a:lnSpc>
            </a:pPr>
            <a:r>
              <a:rPr lang="de-DE" dirty="0" smtClean="0"/>
              <a:t>Nochmal: 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Wer nicht im WVZ eingetragen ist, darf nicht wählen.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Wer „falsch“ eingetragen ist, darf nur entsprechend dem „falschen“ Eintrag wählen.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Bei Abweichungen zwischen der Wahlbenachrichtigung und dem WVZ bitte unbedingt das Wahlamt informieren. </a:t>
            </a:r>
          </a:p>
        </p:txBody>
      </p:sp>
    </p:spTree>
    <p:extLst>
      <p:ext uri="{BB962C8B-B14F-4D97-AF65-F5344CB8AC3E}">
        <p14:creationId xmlns:p14="http://schemas.microsoft.com/office/powerpoint/2010/main" val="385850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 </a:t>
            </a:r>
            <a:r>
              <a:rPr lang="de-DE" u="sng" dirty="0" smtClean="0"/>
              <a:t>Vor</a:t>
            </a:r>
            <a:r>
              <a:rPr lang="de-DE" dirty="0" smtClean="0"/>
              <a:t> der Stimmabgabe</a:t>
            </a:r>
            <a:endParaRPr lang="de-DE" dirty="0"/>
          </a:p>
        </p:txBody>
      </p:sp>
      <p:sp>
        <p:nvSpPr>
          <p:cNvPr id="361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e-DE" dirty="0" smtClean="0"/>
              <a:t>Erstellung </a:t>
            </a:r>
            <a:r>
              <a:rPr lang="de-DE" dirty="0"/>
              <a:t>einer Niederschrift über die Tätigkeit des Wahlvorstandes vor Öffnung des </a:t>
            </a:r>
            <a:r>
              <a:rPr lang="de-DE" dirty="0" smtClean="0"/>
              <a:t>Wahllokals.</a:t>
            </a:r>
            <a:endParaRPr lang="de-DE" dirty="0"/>
          </a:p>
          <a:p>
            <a:pPr>
              <a:lnSpc>
                <a:spcPct val="80000"/>
              </a:lnSpc>
            </a:pPr>
            <a:endParaRPr lang="de-DE" dirty="0"/>
          </a:p>
          <a:p>
            <a:pPr>
              <a:lnSpc>
                <a:spcPct val="80000"/>
              </a:lnSpc>
            </a:pPr>
            <a:r>
              <a:rPr lang="de-DE" dirty="0"/>
              <a:t>Wahlurnen </a:t>
            </a:r>
            <a:r>
              <a:rPr lang="de-DE" dirty="0" smtClean="0"/>
              <a:t>überprüfen (</a:t>
            </a:r>
            <a:r>
              <a:rPr lang="de-DE" i="1" dirty="0" smtClean="0"/>
              <a:t>leer?!</a:t>
            </a:r>
            <a:r>
              <a:rPr lang="de-DE" dirty="0" smtClean="0"/>
              <a:t>), dann abschließen.</a:t>
            </a:r>
          </a:p>
          <a:p>
            <a:pPr>
              <a:lnSpc>
                <a:spcPct val="80000"/>
              </a:lnSpc>
            </a:pPr>
            <a:endParaRPr lang="de-DE" dirty="0"/>
          </a:p>
          <a:p>
            <a:pPr>
              <a:lnSpc>
                <a:spcPct val="80000"/>
              </a:lnSpc>
            </a:pPr>
            <a:r>
              <a:rPr lang="de-DE" dirty="0" smtClean="0"/>
              <a:t>Wahlkabinen prüfen </a:t>
            </a:r>
            <a:r>
              <a:rPr lang="de-DE" dirty="0"/>
              <a:t>und </a:t>
            </a:r>
            <a:r>
              <a:rPr lang="de-DE" dirty="0" smtClean="0"/>
              <a:t>aufstellen</a:t>
            </a:r>
            <a:r>
              <a:rPr lang="de-DE" dirty="0"/>
              <a:t>, </a:t>
            </a:r>
            <a:r>
              <a:rPr lang="de-DE" dirty="0" smtClean="0"/>
              <a:t>Stift an </a:t>
            </a:r>
            <a:r>
              <a:rPr lang="de-DE" dirty="0"/>
              <a:t>der Kabine </a:t>
            </a:r>
            <a:r>
              <a:rPr lang="de-DE" dirty="0" smtClean="0"/>
              <a:t>festbinden</a:t>
            </a:r>
            <a:endParaRPr lang="de-DE" dirty="0"/>
          </a:p>
          <a:p>
            <a:pPr>
              <a:lnSpc>
                <a:spcPct val="80000"/>
              </a:lnSpc>
            </a:pPr>
            <a:endParaRPr lang="de-DE" dirty="0"/>
          </a:p>
          <a:p>
            <a:pPr>
              <a:lnSpc>
                <a:spcPct val="80000"/>
              </a:lnSpc>
            </a:pPr>
            <a:r>
              <a:rPr lang="de-DE" dirty="0"/>
              <a:t>Wahlausschreiben, Wahlvorschlagsbekanntmachungen, Musterstimmzettel, Wahlordnung </a:t>
            </a:r>
            <a:r>
              <a:rPr lang="de-DE" dirty="0" smtClean="0"/>
              <a:t>vor </a:t>
            </a:r>
            <a:r>
              <a:rPr lang="de-DE" dirty="0"/>
              <a:t>dem WL </a:t>
            </a:r>
            <a:r>
              <a:rPr lang="de-DE" dirty="0" smtClean="0"/>
              <a:t>aushängen.</a:t>
            </a:r>
            <a:endParaRPr lang="de-DE" dirty="0"/>
          </a:p>
          <a:p>
            <a:pPr>
              <a:lnSpc>
                <a:spcPct val="80000"/>
              </a:lnSpc>
            </a:pPr>
            <a:endParaRPr lang="de-DE" dirty="0"/>
          </a:p>
          <a:p>
            <a:pPr>
              <a:lnSpc>
                <a:spcPct val="80000"/>
              </a:lnSpc>
            </a:pPr>
            <a:r>
              <a:rPr lang="de-DE" dirty="0"/>
              <a:t>Hinweispfeile und Schilder "Wahllokal" </a:t>
            </a:r>
            <a:r>
              <a:rPr lang="de-DE" dirty="0" smtClean="0"/>
              <a:t>anbringen.</a:t>
            </a:r>
            <a:endParaRPr lang="de-DE" dirty="0"/>
          </a:p>
          <a:p>
            <a:pPr>
              <a:lnSpc>
                <a:spcPct val="80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098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 Ablauf der Stimmabgabe</a:t>
            </a:r>
            <a:endParaRPr lang="de-DE" dirty="0"/>
          </a:p>
        </p:txBody>
      </p:sp>
      <p:sp>
        <p:nvSpPr>
          <p:cNvPr id="340995" name="Rectangle 3"/>
          <p:cNvSpPr>
            <a:spLocks noGrp="1" noChangeArrowheads="1"/>
          </p:cNvSpPr>
          <p:nvPr>
            <p:ph idx="1"/>
          </p:nvPr>
        </p:nvSpPr>
        <p:spPr>
          <a:xfrm>
            <a:off x="627063" y="1973263"/>
            <a:ext cx="8231187" cy="44354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dirty="0"/>
              <a:t>Wähler betritt das WL und </a:t>
            </a:r>
            <a:r>
              <a:rPr lang="de-DE" dirty="0" smtClean="0"/>
              <a:t>zeigt Wahlbenachrichtigung vor.</a:t>
            </a:r>
            <a:endParaRPr lang="de-DE" dirty="0"/>
          </a:p>
          <a:p>
            <a:pPr>
              <a:lnSpc>
                <a:spcPct val="80000"/>
              </a:lnSpc>
            </a:pPr>
            <a:r>
              <a:rPr lang="de-DE" dirty="0" smtClean="0"/>
              <a:t>Alternativ </a:t>
            </a:r>
            <a:r>
              <a:rPr lang="de-DE" dirty="0"/>
              <a:t>kann sich der Wahlberechtigte </a:t>
            </a:r>
            <a:r>
              <a:rPr lang="de-DE" dirty="0" smtClean="0"/>
              <a:t>durch Lichtbild-ausweis ausweisen oder </a:t>
            </a:r>
            <a:r>
              <a:rPr lang="de-DE" dirty="0"/>
              <a:t>ist dem Wahlhelfer persönlich </a:t>
            </a:r>
            <a:r>
              <a:rPr lang="de-DE" dirty="0" smtClean="0"/>
              <a:t>bekannt.</a:t>
            </a:r>
            <a:endParaRPr lang="de-DE" dirty="0"/>
          </a:p>
          <a:p>
            <a:pPr>
              <a:lnSpc>
                <a:spcPct val="80000"/>
              </a:lnSpc>
            </a:pPr>
            <a:r>
              <a:rPr lang="de-DE" dirty="0" smtClean="0"/>
              <a:t>„Gegenseitiges Identifizieren“ </a:t>
            </a:r>
            <a:r>
              <a:rPr lang="de-DE" dirty="0"/>
              <a:t>der Wähler </a:t>
            </a:r>
            <a:r>
              <a:rPr lang="de-DE" dirty="0" smtClean="0"/>
              <a:t>ist </a:t>
            </a:r>
            <a:r>
              <a:rPr lang="de-DE" dirty="0"/>
              <a:t>nicht </a:t>
            </a:r>
            <a:r>
              <a:rPr lang="de-DE" dirty="0" smtClean="0"/>
              <a:t>zulässig.</a:t>
            </a:r>
            <a:endParaRPr lang="de-DE" dirty="0"/>
          </a:p>
          <a:p>
            <a:pPr>
              <a:lnSpc>
                <a:spcPct val="80000"/>
              </a:lnSpc>
            </a:pPr>
            <a:r>
              <a:rPr lang="de-DE" dirty="0" smtClean="0"/>
              <a:t>Dem WVZ </a:t>
            </a:r>
            <a:r>
              <a:rPr lang="de-DE" dirty="0"/>
              <a:t>ist zu entnehmen, in welcher Gruppe und zu welchem Kollegialorgan der Wähler wahlberechtigt </a:t>
            </a:r>
            <a:r>
              <a:rPr lang="de-DE" dirty="0" smtClean="0"/>
              <a:t>ist.</a:t>
            </a:r>
            <a:endParaRPr lang="de-DE" dirty="0"/>
          </a:p>
          <a:p>
            <a:pPr>
              <a:lnSpc>
                <a:spcPct val="80000"/>
              </a:lnSpc>
            </a:pPr>
            <a:r>
              <a:rPr lang="de-DE" dirty="0" smtClean="0"/>
              <a:t>Bei Diskrepanzen zwischen WVZ und </a:t>
            </a:r>
            <a:br>
              <a:rPr lang="de-DE" dirty="0" smtClean="0"/>
            </a:br>
            <a:r>
              <a:rPr lang="de-DE" dirty="0" smtClean="0"/>
              <a:t>Wahlbenachrichtigung: Wahlamt benachrichtigen!</a:t>
            </a:r>
            <a:endParaRPr lang="de-DE" dirty="0"/>
          </a:p>
          <a:p>
            <a:pPr>
              <a:lnSpc>
                <a:spcPct val="80000"/>
              </a:lnSpc>
            </a:pPr>
            <a:r>
              <a:rPr lang="de-DE" dirty="0" smtClean="0"/>
              <a:t>Der </a:t>
            </a:r>
            <a:r>
              <a:rPr lang="de-DE" dirty="0"/>
              <a:t>Wähler bekommt die </a:t>
            </a:r>
            <a:r>
              <a:rPr lang="de-DE" dirty="0" smtClean="0"/>
              <a:t>seinem Wahlrecht entsprechenden </a:t>
            </a:r>
            <a:r>
              <a:rPr lang="de-DE" dirty="0"/>
              <a:t>Stimmzettel </a:t>
            </a:r>
            <a:r>
              <a:rPr lang="de-DE" dirty="0" smtClean="0"/>
              <a:t>ausgehändigt.</a:t>
            </a:r>
            <a:br>
              <a:rPr lang="de-DE" dirty="0" smtClean="0"/>
            </a:br>
            <a:r>
              <a:rPr lang="de-DE" dirty="0" smtClean="0"/>
              <a:t>Nicht </a:t>
            </a:r>
            <a:r>
              <a:rPr lang="de-DE" dirty="0"/>
              <a:t>an zu viele Wähler gleichzeitig Stimmzettel ausgeben!</a:t>
            </a:r>
          </a:p>
          <a:p>
            <a:pPr>
              <a:lnSpc>
                <a:spcPct val="80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2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 Stimmabgabe – Von der Wahlkabine zur Urne</a:t>
            </a:r>
            <a:endParaRPr lang="de-DE" dirty="0"/>
          </a:p>
        </p:txBody>
      </p:sp>
      <p:sp>
        <p:nvSpPr>
          <p:cNvPr id="340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e-DE" dirty="0" smtClean="0"/>
              <a:t>Das Ausfüllen der Stimmzettel </a:t>
            </a:r>
            <a:r>
              <a:rPr lang="de-DE" u="sng" dirty="0" smtClean="0"/>
              <a:t>muss</a:t>
            </a:r>
            <a:r>
              <a:rPr lang="de-DE" dirty="0" smtClean="0"/>
              <a:t> geheim erfolgen, </a:t>
            </a:r>
            <a:br>
              <a:rPr lang="de-DE" dirty="0" smtClean="0"/>
            </a:br>
            <a:r>
              <a:rPr lang="de-DE" dirty="0" smtClean="0"/>
              <a:t>d.h. in der Wahlkabine.</a:t>
            </a:r>
          </a:p>
          <a:p>
            <a:pPr>
              <a:lnSpc>
                <a:spcPct val="80000"/>
              </a:lnSpc>
            </a:pPr>
            <a:r>
              <a:rPr lang="de-DE" dirty="0" smtClean="0"/>
              <a:t>Wähler</a:t>
            </a:r>
            <a:r>
              <a:rPr lang="de-DE" dirty="0"/>
              <a:t>, die die Wahlhandlung nicht </a:t>
            </a:r>
            <a:r>
              <a:rPr lang="de-DE" dirty="0" smtClean="0"/>
              <a:t>allein durchführen </a:t>
            </a:r>
            <a:r>
              <a:rPr lang="de-DE" dirty="0"/>
              <a:t>können (z.B. Personen mit eingeschränktem </a:t>
            </a:r>
            <a:r>
              <a:rPr lang="de-DE" dirty="0" err="1" smtClean="0"/>
              <a:t>Sehver</a:t>
            </a:r>
            <a:r>
              <a:rPr lang="de-DE" dirty="0" smtClean="0"/>
              <a:t>-mögen </a:t>
            </a:r>
            <a:r>
              <a:rPr lang="de-DE" dirty="0"/>
              <a:t>oder gebrochenem Arm), dürfen </a:t>
            </a:r>
            <a:r>
              <a:rPr lang="de-DE" dirty="0" smtClean="0"/>
              <a:t>eine Hilfsperson </a:t>
            </a:r>
            <a:r>
              <a:rPr lang="de-DE" dirty="0"/>
              <a:t>ihres Vertrauens </a:t>
            </a:r>
            <a:r>
              <a:rPr lang="de-DE" dirty="0" smtClean="0"/>
              <a:t>mit in die Wahlkabine nehmen; </a:t>
            </a:r>
            <a:r>
              <a:rPr lang="de-DE" dirty="0"/>
              <a:t>dies kann auch ein Wahlhelfer </a:t>
            </a:r>
            <a:r>
              <a:rPr lang="de-DE" dirty="0" smtClean="0"/>
              <a:t>sein. </a:t>
            </a:r>
            <a:br>
              <a:rPr lang="de-DE" dirty="0" smtClean="0"/>
            </a:br>
            <a:r>
              <a:rPr lang="de-DE" dirty="0" smtClean="0"/>
              <a:t>Die Hilfsperson ist zur Verschwiegenheit verpflichtet!</a:t>
            </a:r>
          </a:p>
          <a:p>
            <a:pPr>
              <a:lnSpc>
                <a:spcPct val="80000"/>
              </a:lnSpc>
            </a:pPr>
            <a:r>
              <a:rPr lang="de-DE" dirty="0" smtClean="0"/>
              <a:t>Bei Einwerfen des Stimmzettels in die Urne wird die Stimmabgabe im WVZ vermerkt.</a:t>
            </a:r>
          </a:p>
          <a:p>
            <a:pPr>
              <a:lnSpc>
                <a:spcPct val="80000"/>
              </a:lnSpc>
            </a:pPr>
            <a:r>
              <a:rPr lang="de-DE" dirty="0" smtClean="0"/>
              <a:t>Stimmzettel muss gefaltet sein, so dass </a:t>
            </a:r>
            <a:br>
              <a:rPr lang="de-DE" dirty="0" smtClean="0"/>
            </a:br>
            <a:r>
              <a:rPr lang="de-DE" dirty="0" smtClean="0"/>
              <a:t>sein Inhalt nicht erkennbar ist.</a:t>
            </a:r>
          </a:p>
          <a:p>
            <a:pPr>
              <a:lnSpc>
                <a:spcPct val="80000"/>
              </a:lnSpc>
            </a:pPr>
            <a:endParaRPr lang="de-DE" dirty="0" smtClean="0"/>
          </a:p>
          <a:p>
            <a:pPr>
              <a:lnSpc>
                <a:spcPct val="80000"/>
              </a:lnSpc>
            </a:pPr>
            <a:endParaRPr lang="de-DE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419" y="4812145"/>
            <a:ext cx="2040581" cy="16624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24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 Briefwahl</a:t>
            </a:r>
            <a:endParaRPr lang="de-DE" dirty="0"/>
          </a:p>
        </p:txBody>
      </p:sp>
      <p:sp>
        <p:nvSpPr>
          <p:cNvPr id="3420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de-DE" dirty="0" smtClean="0"/>
              <a:t>Mit </a:t>
            </a:r>
            <a:r>
              <a:rPr lang="de-DE" dirty="0"/>
              <a:t>den Wahlunterlagen werden die </a:t>
            </a:r>
            <a:r>
              <a:rPr lang="de-DE" dirty="0" smtClean="0"/>
              <a:t>bereits eingegangenen </a:t>
            </a:r>
            <a:r>
              <a:rPr lang="de-DE" dirty="0"/>
              <a:t>Briefwahlunterlagen an die Wahllokale ausgeliefert und können dort (ab Beginn der Wahlhandlung) wie folgt bearbeitet werden: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de-DE" sz="2000" dirty="0" smtClean="0"/>
              <a:t>Im Wählerverzeichnis ist der Wahlvermerk "</a:t>
            </a:r>
            <a:r>
              <a:rPr lang="de-DE" sz="2000" dirty="0" smtClean="0"/>
              <a:t>BW„ oder „BWZ“ </a:t>
            </a:r>
            <a:r>
              <a:rPr lang="de-DE" sz="2000" dirty="0" smtClean="0"/>
              <a:t>angebracht.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de-DE" sz="2000" dirty="0" smtClean="0"/>
              <a:t>Den verschlossenen Briefwahlumschlägen </a:t>
            </a:r>
            <a:r>
              <a:rPr lang="de-DE" sz="2000" dirty="0"/>
              <a:t>sind die neutralen, ebenfalls verschlossenen Wahlumschläge zu entnehmen</a:t>
            </a:r>
            <a:r>
              <a:rPr lang="de-DE" sz="2000" dirty="0" smtClean="0"/>
              <a:t>.</a:t>
            </a:r>
            <a:br>
              <a:rPr lang="de-DE" sz="2000" dirty="0" smtClean="0"/>
            </a:br>
            <a:r>
              <a:rPr lang="de-DE" sz="2000" dirty="0" smtClean="0"/>
              <a:t>Wahlumschläge noch nicht öffnen!</a:t>
            </a:r>
            <a:endParaRPr lang="de-DE" sz="2000" dirty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de-DE" sz="2000" dirty="0" smtClean="0"/>
              <a:t>Der </a:t>
            </a:r>
            <a:r>
              <a:rPr lang="de-DE" sz="2000" dirty="0"/>
              <a:t>braune Wahlumschlag wird ungeöffnet in eine Urne </a:t>
            </a:r>
            <a:r>
              <a:rPr lang="de-DE" sz="2000" dirty="0" smtClean="0"/>
              <a:t>geworfen.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de-DE" sz="2000" dirty="0" smtClean="0"/>
              <a:t>Briefwahlunterlagen</a:t>
            </a:r>
            <a:r>
              <a:rPr lang="de-DE" sz="2000" dirty="0"/>
              <a:t>, die am </a:t>
            </a:r>
            <a:r>
              <a:rPr lang="de-DE" sz="2000" dirty="0" smtClean="0"/>
              <a:t>Wahltag </a:t>
            </a:r>
            <a:r>
              <a:rPr lang="de-DE" sz="2000" dirty="0"/>
              <a:t>bis zum Ende der Wahl eingehen, werden </a:t>
            </a:r>
            <a:r>
              <a:rPr lang="de-DE" sz="2000" dirty="0" smtClean="0"/>
              <a:t>vom Wahlamt vor </a:t>
            </a:r>
            <a:r>
              <a:rPr lang="de-DE" sz="2000" dirty="0"/>
              <a:t>der Auszählung in die Wahllokale geliefert. </a:t>
            </a:r>
            <a:r>
              <a:rPr lang="de-DE" sz="2000" dirty="0" smtClean="0"/>
              <a:t>Sicherheitshalber </a:t>
            </a:r>
            <a:r>
              <a:rPr lang="de-DE" sz="2000" dirty="0"/>
              <a:t>bitte vor </a:t>
            </a:r>
            <a:r>
              <a:rPr lang="de-DE" sz="2000" dirty="0" smtClean="0"/>
              <a:t>Abschließen </a:t>
            </a:r>
            <a:r>
              <a:rPr lang="de-DE" sz="2000" dirty="0"/>
              <a:t>des Wahllokals im Wahlamt </a:t>
            </a:r>
            <a:r>
              <a:rPr lang="de-DE" sz="2000" dirty="0" smtClean="0"/>
              <a:t>anrufen </a:t>
            </a:r>
            <a:r>
              <a:rPr lang="de-DE" sz="2000" dirty="0"/>
              <a:t>und fragen, ob noch </a:t>
            </a:r>
            <a:r>
              <a:rPr lang="de-DE" sz="2000" dirty="0" smtClean="0"/>
              <a:t>Briefwahl-unterlagen </a:t>
            </a:r>
            <a:r>
              <a:rPr lang="de-DE" sz="2000" dirty="0"/>
              <a:t>eingegangen sind, dann ggf. einen Termin für die Anlieferung vereinbaren.</a:t>
            </a:r>
          </a:p>
        </p:txBody>
      </p:sp>
    </p:spTree>
    <p:extLst>
      <p:ext uri="{BB962C8B-B14F-4D97-AF65-F5344CB8AC3E}">
        <p14:creationId xmlns:p14="http://schemas.microsoft.com/office/powerpoint/2010/main" val="129242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spcBef>
                <a:spcPts val="1200"/>
              </a:spcBef>
              <a:buFont typeface="Arial" pitchFamily="34" charset="0"/>
              <a:buAutoNum type="arabicPeriod"/>
            </a:pPr>
            <a:r>
              <a:rPr lang="de-DE" dirty="0"/>
              <a:t>Allgemeines zur Hochschulwahl </a:t>
            </a:r>
          </a:p>
          <a:p>
            <a:pPr marL="533400" indent="-533400">
              <a:spcBef>
                <a:spcPts val="1200"/>
              </a:spcBef>
              <a:buFont typeface="Arial" pitchFamily="34" charset="0"/>
              <a:buAutoNum type="arabicPeriod"/>
            </a:pPr>
            <a:r>
              <a:rPr lang="de-DE" dirty="0" smtClean="0"/>
              <a:t>Neuerungen 2013</a:t>
            </a:r>
          </a:p>
          <a:p>
            <a:pPr marL="533400" indent="-533400">
              <a:spcBef>
                <a:spcPts val="1200"/>
              </a:spcBef>
              <a:buFont typeface="Arial" pitchFamily="34" charset="0"/>
              <a:buAutoNum type="arabicPeriod"/>
            </a:pPr>
            <a:r>
              <a:rPr lang="de-DE" dirty="0" smtClean="0"/>
              <a:t>Rechtsgrundlagen</a:t>
            </a:r>
            <a:endParaRPr lang="de-DE" dirty="0"/>
          </a:p>
          <a:p>
            <a:pPr marL="533400" indent="-533400">
              <a:spcBef>
                <a:spcPts val="1200"/>
              </a:spcBef>
              <a:buFont typeface="Arial" pitchFamily="34" charset="0"/>
              <a:buAutoNum type="arabicPeriod"/>
            </a:pPr>
            <a:r>
              <a:rPr lang="de-DE" dirty="0" smtClean="0"/>
              <a:t>Wer </a:t>
            </a:r>
            <a:r>
              <a:rPr lang="de-DE" dirty="0"/>
              <a:t>wird gewählt? – Gremien </a:t>
            </a:r>
          </a:p>
          <a:p>
            <a:pPr marL="533400" indent="-533400">
              <a:spcBef>
                <a:spcPts val="1200"/>
              </a:spcBef>
              <a:buFont typeface="Arial" pitchFamily="34" charset="0"/>
              <a:buAutoNum type="arabicPeriod"/>
            </a:pPr>
            <a:r>
              <a:rPr lang="de-DE" dirty="0" smtClean="0"/>
              <a:t>Wo </a:t>
            </a:r>
            <a:r>
              <a:rPr lang="de-DE" dirty="0"/>
              <a:t>wird gewählt? – Wahllokale</a:t>
            </a:r>
            <a:endParaRPr lang="de-DE" dirty="0" smtClean="0"/>
          </a:p>
          <a:p>
            <a:pPr marL="533400" indent="-533400">
              <a:spcBef>
                <a:spcPts val="1200"/>
              </a:spcBef>
              <a:buFont typeface="Arial" pitchFamily="34" charset="0"/>
              <a:buAutoNum type="arabicPeriod"/>
            </a:pPr>
            <a:r>
              <a:rPr lang="de-DE" dirty="0" smtClean="0"/>
              <a:t>Das </a:t>
            </a:r>
            <a:r>
              <a:rPr lang="de-DE" dirty="0"/>
              <a:t>Wählerverzeichnis</a:t>
            </a:r>
          </a:p>
          <a:p>
            <a:pPr marL="533400" indent="-533400">
              <a:spcBef>
                <a:spcPts val="1200"/>
              </a:spcBef>
              <a:buFont typeface="Arial" pitchFamily="34" charset="0"/>
              <a:buAutoNum type="arabicPeriod"/>
            </a:pPr>
            <a:r>
              <a:rPr lang="de-DE" dirty="0"/>
              <a:t>Die Stimmabgabe</a:t>
            </a:r>
          </a:p>
          <a:p>
            <a:pPr marL="533400" indent="-533400">
              <a:spcBef>
                <a:spcPts val="1200"/>
              </a:spcBef>
              <a:buFont typeface="Arial" pitchFamily="34" charset="0"/>
              <a:buAutoNum type="arabicPeriod"/>
            </a:pPr>
            <a:r>
              <a:rPr lang="de-DE" dirty="0"/>
              <a:t>Die Auszählung </a:t>
            </a:r>
            <a:endParaRPr lang="de-DE" dirty="0" smtClean="0"/>
          </a:p>
          <a:p>
            <a:pPr marL="533400" indent="-533400">
              <a:spcBef>
                <a:spcPts val="1200"/>
              </a:spcBef>
              <a:buFont typeface="Arial" pitchFamily="34" charset="0"/>
              <a:buAutoNum type="arabicPeriod"/>
            </a:pPr>
            <a:r>
              <a:rPr lang="de-DE" dirty="0" smtClean="0"/>
              <a:t>Sonderfälle</a:t>
            </a:r>
            <a:endParaRPr lang="de-DE" dirty="0"/>
          </a:p>
          <a:p>
            <a:pPr marL="533400" indent="-533400">
              <a:spcBef>
                <a:spcPts val="1200"/>
              </a:spcBef>
              <a:buFont typeface="Arial" pitchFamily="34" charset="0"/>
              <a:buAutoNum type="arabicPeriod"/>
            </a:pPr>
            <a:r>
              <a:rPr lang="de-DE" dirty="0" smtClean="0"/>
              <a:t>Kontakt</a:t>
            </a:r>
            <a:endParaRPr lang="de-DE" dirty="0"/>
          </a:p>
        </p:txBody>
      </p:sp>
      <p:pic>
        <p:nvPicPr>
          <p:cNvPr id="5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4517593"/>
            <a:ext cx="1891145" cy="18911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70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 Ende der Stimmabgabe</a:t>
            </a:r>
            <a:endParaRPr lang="de-DE" dirty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e-DE" dirty="0" smtClean="0"/>
              <a:t>Die Stimmabgabe endet </a:t>
            </a:r>
            <a:r>
              <a:rPr lang="de-DE" dirty="0" smtClean="0"/>
              <a:t>an beiden Tagen um 15.00 </a:t>
            </a:r>
            <a:r>
              <a:rPr lang="de-DE" dirty="0" smtClean="0"/>
              <a:t>Uhr.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Wer </a:t>
            </a:r>
            <a:r>
              <a:rPr lang="de-DE" dirty="0"/>
              <a:t>das Wahllokal </a:t>
            </a:r>
            <a:r>
              <a:rPr lang="de-DE" dirty="0" smtClean="0"/>
              <a:t>(inkl. „Schlange“) bereits betreten </a:t>
            </a:r>
            <a:r>
              <a:rPr lang="de-DE" dirty="0"/>
              <a:t>hat,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darf </a:t>
            </a:r>
            <a:r>
              <a:rPr lang="de-DE" dirty="0"/>
              <a:t>noch </a:t>
            </a:r>
            <a:r>
              <a:rPr lang="de-DE" dirty="0" smtClean="0"/>
              <a:t>wählen.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Weitere Personen werden nicht mehr ins Wahllokal eingelassen.</a:t>
            </a:r>
            <a:endParaRPr lang="de-DE" dirty="0"/>
          </a:p>
          <a:p>
            <a:pPr>
              <a:lnSpc>
                <a:spcPct val="80000"/>
              </a:lnSpc>
            </a:pPr>
            <a:endParaRPr lang="de-DE" dirty="0" smtClean="0"/>
          </a:p>
          <a:p>
            <a:pPr>
              <a:lnSpc>
                <a:spcPct val="80000"/>
              </a:lnSpc>
            </a:pPr>
            <a:r>
              <a:rPr lang="de-DE" dirty="0" smtClean="0"/>
              <a:t>Wenn </a:t>
            </a:r>
            <a:r>
              <a:rPr lang="de-DE" dirty="0"/>
              <a:t>der letzte Wähler seine Stimme abgegeben hat, wird die Stimmabgabe durch den Vorsitzenden des Wahlvorstandes für beendet </a:t>
            </a:r>
            <a:r>
              <a:rPr lang="de-DE" dirty="0" smtClean="0"/>
              <a:t>erklärt.</a:t>
            </a:r>
            <a:endParaRPr lang="de-DE" dirty="0"/>
          </a:p>
          <a:p>
            <a:pPr>
              <a:lnSpc>
                <a:spcPct val="80000"/>
              </a:lnSpc>
            </a:pPr>
            <a:endParaRPr lang="de-DE" dirty="0" smtClean="0"/>
          </a:p>
          <a:p>
            <a:pPr>
              <a:lnSpc>
                <a:spcPct val="80000"/>
              </a:lnSpc>
            </a:pPr>
            <a:r>
              <a:rPr lang="de-DE" dirty="0" smtClean="0"/>
              <a:t>Die </a:t>
            </a:r>
            <a:r>
              <a:rPr lang="de-DE" dirty="0"/>
              <a:t>Wahlurnen sind zu verschließen und </a:t>
            </a:r>
            <a:r>
              <a:rPr lang="de-DE" dirty="0" smtClean="0"/>
              <a:t>bis </a:t>
            </a:r>
            <a:r>
              <a:rPr lang="de-DE" dirty="0" smtClean="0"/>
              <a:t>zum zweiten Tag bzw. bis zur </a:t>
            </a:r>
            <a:r>
              <a:rPr lang="de-DE" dirty="0" smtClean="0"/>
              <a:t>Auszählung so aufzubewahren</a:t>
            </a:r>
            <a:r>
              <a:rPr lang="de-DE" dirty="0"/>
              <a:t>, dass der Einwurf oder die Entnahme von </a:t>
            </a:r>
            <a:r>
              <a:rPr lang="de-DE" dirty="0" smtClean="0"/>
              <a:t>Stimmzetteln </a:t>
            </a:r>
            <a:r>
              <a:rPr lang="de-DE" dirty="0"/>
              <a:t>ohne Beschädigung </a:t>
            </a:r>
            <a:r>
              <a:rPr lang="de-DE" dirty="0" smtClean="0"/>
              <a:t>des Verschlusses nicht </a:t>
            </a:r>
            <a:r>
              <a:rPr lang="de-DE" dirty="0"/>
              <a:t>möglich </a:t>
            </a:r>
            <a:r>
              <a:rPr lang="de-DE" dirty="0" smtClean="0"/>
              <a:t>ist.</a:t>
            </a:r>
            <a:endParaRPr lang="de-DE" dirty="0"/>
          </a:p>
          <a:p>
            <a:pPr>
              <a:lnSpc>
                <a:spcPct val="80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881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 Störungen der Stimmabgabe</a:t>
            </a:r>
            <a:endParaRPr lang="de-DE" dirty="0"/>
          </a:p>
        </p:txBody>
      </p:sp>
      <p:sp>
        <p:nvSpPr>
          <p:cNvPr id="369667" name="Rectangle 3"/>
          <p:cNvSpPr>
            <a:spLocks noGrp="1" noChangeArrowheads="1"/>
          </p:cNvSpPr>
          <p:nvPr>
            <p:ph idx="1"/>
          </p:nvPr>
        </p:nvSpPr>
        <p:spPr>
          <a:xfrm>
            <a:off x="627063" y="1973263"/>
            <a:ext cx="8135937" cy="42878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dirty="0"/>
              <a:t>Der Zugang zu den Wahlräumen ist nur </a:t>
            </a:r>
            <a:br>
              <a:rPr lang="de-DE" dirty="0"/>
            </a:br>
            <a:r>
              <a:rPr lang="de-DE" dirty="0"/>
              <a:t>zu Wahlzwecken gestattet.</a:t>
            </a:r>
          </a:p>
          <a:p>
            <a:pPr>
              <a:lnSpc>
                <a:spcPct val="80000"/>
              </a:lnSpc>
            </a:pPr>
            <a:r>
              <a:rPr lang="de-DE" dirty="0"/>
              <a:t>Jegliche Beeinflussung der Wahlberechtigten </a:t>
            </a:r>
            <a:r>
              <a:rPr lang="de-DE" dirty="0" smtClean="0"/>
              <a:t>im Wahllokal ist </a:t>
            </a:r>
            <a:r>
              <a:rPr lang="de-DE" dirty="0"/>
              <a:t>unzulässig.</a:t>
            </a:r>
          </a:p>
          <a:p>
            <a:pPr>
              <a:lnSpc>
                <a:spcPct val="80000"/>
              </a:lnSpc>
            </a:pPr>
            <a:r>
              <a:rPr lang="de-DE" dirty="0" smtClean="0"/>
              <a:t>Bei Störungen im Wahllokal:</a:t>
            </a:r>
            <a:endParaRPr lang="de-DE" dirty="0"/>
          </a:p>
          <a:p>
            <a:pPr lvl="1">
              <a:lnSpc>
                <a:spcPct val="80000"/>
              </a:lnSpc>
            </a:pPr>
            <a:r>
              <a:rPr lang="de-DE" dirty="0" smtClean="0"/>
              <a:t>Störer zum Verlassen des Raumes auffordern.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Wählerverzeichnis</a:t>
            </a:r>
            <a:r>
              <a:rPr lang="de-DE" dirty="0"/>
              <a:t>, Stimmzettel und Wahlurnen schützen. 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Identifizierung </a:t>
            </a:r>
            <a:r>
              <a:rPr lang="de-DE" dirty="0"/>
              <a:t>der Störer, wenn </a:t>
            </a:r>
            <a:r>
              <a:rPr lang="de-DE" dirty="0" smtClean="0"/>
              <a:t>möglich.</a:t>
            </a:r>
            <a:endParaRPr lang="de-DE" dirty="0"/>
          </a:p>
          <a:p>
            <a:pPr>
              <a:lnSpc>
                <a:spcPct val="80000"/>
              </a:lnSpc>
            </a:pPr>
            <a:r>
              <a:rPr lang="de-DE" dirty="0"/>
              <a:t>Über Störungen der Wahlhandlung ist das Wahlamt sofort telefonisch zu unterrichten. Ob Polizei angefordert werden soll, entscheidet </a:t>
            </a:r>
            <a:r>
              <a:rPr lang="de-DE" dirty="0" smtClean="0"/>
              <a:t>die Wahlleiterin (Kanzlerin).</a:t>
            </a:r>
            <a:endParaRPr lang="de-DE" dirty="0"/>
          </a:p>
          <a:p>
            <a:pPr>
              <a:lnSpc>
                <a:spcPct val="80000"/>
              </a:lnSpc>
            </a:pPr>
            <a:r>
              <a:rPr lang="de-DE" dirty="0"/>
              <a:t>Störungen und sonstige besondere Vorkommnisse sind in der Niederschrift zu vermerken.</a:t>
            </a:r>
          </a:p>
        </p:txBody>
      </p:sp>
      <p:pic>
        <p:nvPicPr>
          <p:cNvPr id="3696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101726"/>
            <a:ext cx="1551781" cy="14220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85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8. </a:t>
            </a:r>
            <a:r>
              <a:rPr lang="de-DE" dirty="0"/>
              <a:t>Auszählung </a:t>
            </a:r>
            <a:r>
              <a:rPr lang="de-DE" dirty="0" smtClean="0"/>
              <a:t>– Vorbereitung</a:t>
            </a:r>
            <a:endParaRPr lang="de-DE" dirty="0"/>
          </a:p>
        </p:txBody>
      </p:sp>
      <p:sp>
        <p:nvSpPr>
          <p:cNvPr id="358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e-DE" dirty="0" smtClean="0"/>
              <a:t>Stimmzettel (SZ) aus </a:t>
            </a:r>
            <a:r>
              <a:rPr lang="de-DE" dirty="0"/>
              <a:t>den Wahlurnen entnehmen</a:t>
            </a:r>
            <a:endParaRPr lang="de-DE" dirty="0">
              <a:sym typeface="Symbol" pitchFamily="18" charset="2"/>
            </a:endParaRPr>
          </a:p>
          <a:p>
            <a:pPr>
              <a:lnSpc>
                <a:spcPct val="80000"/>
              </a:lnSpc>
            </a:pPr>
            <a:endParaRPr lang="de-DE" dirty="0" smtClean="0"/>
          </a:p>
          <a:p>
            <a:pPr>
              <a:lnSpc>
                <a:spcPct val="80000"/>
              </a:lnSpc>
            </a:pPr>
            <a:r>
              <a:rPr lang="de-DE" dirty="0" smtClean="0"/>
              <a:t>Briefwahlumschläge </a:t>
            </a:r>
            <a:r>
              <a:rPr lang="de-DE" dirty="0"/>
              <a:t>öffnen und die SZ </a:t>
            </a:r>
            <a:r>
              <a:rPr lang="de-DE" dirty="0" smtClean="0"/>
              <a:t>(unter Wahrung des Wahlgeheimnisses!) mit </a:t>
            </a:r>
            <a:r>
              <a:rPr lang="de-DE" dirty="0"/>
              <a:t>den übrigen SZ </a:t>
            </a:r>
            <a:r>
              <a:rPr lang="de-DE" dirty="0" smtClean="0"/>
              <a:t>vermischen</a:t>
            </a:r>
            <a:endParaRPr lang="de-DE" dirty="0">
              <a:sym typeface="Symbol" pitchFamily="18" charset="2"/>
            </a:endParaRPr>
          </a:p>
          <a:p>
            <a:pPr>
              <a:lnSpc>
                <a:spcPct val="80000"/>
              </a:lnSpc>
            </a:pPr>
            <a:endParaRPr lang="de-DE" dirty="0" smtClean="0"/>
          </a:p>
          <a:p>
            <a:pPr>
              <a:lnSpc>
                <a:spcPct val="80000"/>
              </a:lnSpc>
            </a:pPr>
            <a:r>
              <a:rPr lang="de-DE" dirty="0" smtClean="0"/>
              <a:t>SZ </a:t>
            </a:r>
            <a:r>
              <a:rPr lang="de-DE" dirty="0"/>
              <a:t>nach Gruppen und nach Kollegialorganen (Senat, </a:t>
            </a:r>
            <a:r>
              <a:rPr lang="de-DE" dirty="0" smtClean="0"/>
              <a:t>Fakultätsräte, Berufungsrat, Stud. Konvent</a:t>
            </a:r>
            <a:r>
              <a:rPr lang="de-DE" dirty="0"/>
              <a:t>) </a:t>
            </a:r>
            <a:r>
              <a:rPr lang="de-DE" dirty="0" smtClean="0"/>
              <a:t>sortieren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Unterscheidungsmerkmale: Farbe</a:t>
            </a:r>
            <a:r>
              <a:rPr lang="de-DE" dirty="0"/>
              <a:t>, </a:t>
            </a:r>
            <a:r>
              <a:rPr lang="de-DE" dirty="0" smtClean="0"/>
              <a:t>Größe, Beschriftung</a:t>
            </a:r>
            <a:endParaRPr lang="de-DE" dirty="0">
              <a:sym typeface="Symbol" pitchFamily="18" charset="2"/>
            </a:endParaRPr>
          </a:p>
          <a:p>
            <a:pPr>
              <a:lnSpc>
                <a:spcPct val="80000"/>
              </a:lnSpc>
            </a:pPr>
            <a:endParaRPr lang="de-DE" dirty="0" smtClean="0"/>
          </a:p>
          <a:p>
            <a:pPr>
              <a:lnSpc>
                <a:spcPct val="80000"/>
              </a:lnSpc>
            </a:pPr>
            <a:r>
              <a:rPr lang="de-DE" dirty="0" smtClean="0"/>
              <a:t>Weiteres Vorsortieren - z</a:t>
            </a:r>
            <a:r>
              <a:rPr lang="de-DE" dirty="0"/>
              <a:t>. B. nach </a:t>
            </a:r>
            <a:r>
              <a:rPr lang="de-DE" dirty="0" smtClean="0"/>
              <a:t>Wahlvorschlägen, die unverändert </a:t>
            </a:r>
            <a:r>
              <a:rPr lang="de-DE" dirty="0"/>
              <a:t>angenommen und </a:t>
            </a:r>
            <a:r>
              <a:rPr lang="de-DE" dirty="0" smtClean="0"/>
              <a:t>SZ, </a:t>
            </a:r>
            <a:r>
              <a:rPr lang="de-DE" dirty="0"/>
              <a:t>bei denen gehäufelt wurde - erleichtert die </a:t>
            </a:r>
            <a:r>
              <a:rPr lang="de-DE" dirty="0" smtClean="0"/>
              <a:t>Auszählung.</a:t>
            </a:r>
            <a:endParaRPr lang="de-DE" dirty="0"/>
          </a:p>
          <a:p>
            <a:pPr marL="0" indent="0">
              <a:lnSpc>
                <a:spcPct val="80000"/>
              </a:lnSpc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474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8. </a:t>
            </a:r>
            <a:r>
              <a:rPr lang="de-DE" dirty="0"/>
              <a:t>Auszählung </a:t>
            </a:r>
            <a:r>
              <a:rPr lang="de-DE" dirty="0" smtClean="0"/>
              <a:t>– Grundlagen</a:t>
            </a:r>
            <a:endParaRPr lang="de-DE" dirty="0"/>
          </a:p>
        </p:txBody>
      </p:sp>
      <p:sp>
        <p:nvSpPr>
          <p:cNvPr id="358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e-DE" dirty="0" smtClean="0"/>
              <a:t>Für </a:t>
            </a:r>
            <a:r>
              <a:rPr lang="de-DE" dirty="0"/>
              <a:t>jede Gruppe und für jedes Gremium müssen getrennt folgende Daten ermittelt werden: </a:t>
            </a:r>
            <a:endParaRPr lang="de-DE" dirty="0" smtClean="0"/>
          </a:p>
          <a:p>
            <a:pPr lvl="1">
              <a:lnSpc>
                <a:spcPct val="80000"/>
              </a:lnSpc>
            </a:pPr>
            <a:r>
              <a:rPr lang="de-DE" dirty="0" smtClean="0"/>
              <a:t>Zahl </a:t>
            </a:r>
            <a:r>
              <a:rPr lang="de-DE" dirty="0"/>
              <a:t>der abgegebenen SZ </a:t>
            </a:r>
            <a:r>
              <a:rPr lang="de-DE" dirty="0" smtClean="0"/>
              <a:t>insgesamt (Wahlbeteiligung)</a:t>
            </a:r>
            <a:endParaRPr lang="de-DE" dirty="0">
              <a:sym typeface="Symbol" pitchFamily="18" charset="2"/>
            </a:endParaRPr>
          </a:p>
          <a:p>
            <a:pPr lvl="1">
              <a:lnSpc>
                <a:spcPct val="80000"/>
              </a:lnSpc>
            </a:pPr>
            <a:r>
              <a:rPr lang="de-DE" dirty="0"/>
              <a:t>Zahl der </a:t>
            </a:r>
            <a:r>
              <a:rPr lang="de-DE" dirty="0" smtClean="0"/>
              <a:t>gültigen bzw. ungültigen SZ</a:t>
            </a:r>
          </a:p>
          <a:p>
            <a:pPr>
              <a:lnSpc>
                <a:spcPct val="80000"/>
              </a:lnSpc>
            </a:pPr>
            <a:endParaRPr lang="de-DE" dirty="0"/>
          </a:p>
          <a:p>
            <a:pPr>
              <a:lnSpc>
                <a:spcPct val="80000"/>
              </a:lnSpc>
            </a:pPr>
            <a:r>
              <a:rPr lang="de-DE" dirty="0" smtClean="0"/>
              <a:t>Für </a:t>
            </a:r>
            <a:r>
              <a:rPr lang="de-DE" u="sng" dirty="0"/>
              <a:t>jeden Wahlvorschlag </a:t>
            </a:r>
            <a:r>
              <a:rPr lang="de-DE" dirty="0" smtClean="0"/>
              <a:t>sind zu ermitteln:</a:t>
            </a:r>
            <a:endParaRPr lang="de-DE" dirty="0">
              <a:sym typeface="Symbol" pitchFamily="18" charset="2"/>
            </a:endParaRPr>
          </a:p>
          <a:p>
            <a:pPr lvl="1">
              <a:lnSpc>
                <a:spcPct val="80000"/>
              </a:lnSpc>
            </a:pPr>
            <a:r>
              <a:rPr lang="de-DE" dirty="0"/>
              <a:t>Zahl der gültigen </a:t>
            </a:r>
            <a:r>
              <a:rPr lang="de-DE" u="sng" dirty="0" smtClean="0"/>
              <a:t>Stimmzettel</a:t>
            </a:r>
            <a:r>
              <a:rPr lang="de-DE" dirty="0" smtClean="0"/>
              <a:t> (nicht bei Stud.)</a:t>
            </a:r>
            <a:endParaRPr lang="de-DE" dirty="0">
              <a:sym typeface="Symbol" pitchFamily="18" charset="2"/>
            </a:endParaRPr>
          </a:p>
          <a:p>
            <a:pPr lvl="1">
              <a:lnSpc>
                <a:spcPct val="80000"/>
              </a:lnSpc>
            </a:pPr>
            <a:r>
              <a:rPr lang="de-DE" dirty="0"/>
              <a:t>Zahlen der gültigen </a:t>
            </a:r>
            <a:r>
              <a:rPr lang="de-DE" u="sng" dirty="0"/>
              <a:t>Stimmen</a:t>
            </a:r>
            <a:r>
              <a:rPr lang="de-DE" dirty="0"/>
              <a:t> pro Kandidat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/>
              <a:t>Zählliste unter Angabe der Nummer des Wahlvorschlages)</a:t>
            </a:r>
          </a:p>
          <a:p>
            <a:pPr>
              <a:lnSpc>
                <a:spcPct val="80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87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69571"/>
              </p:ext>
            </p:extLst>
          </p:nvPr>
        </p:nvGraphicFramePr>
        <p:xfrm>
          <a:off x="2116137" y="1009649"/>
          <a:ext cx="4704795" cy="665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4" imgW="5667119" imgH="8019810" progId="Acrobat.Document.11">
                  <p:embed/>
                </p:oleObj>
              </mc:Choice>
              <mc:Fallback>
                <p:oleObj name="Acrobat Document" r:id="rId4" imgW="5667119" imgH="801981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6137" y="1009649"/>
                        <a:ext cx="4704795" cy="665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61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8. Auszählung – gültige / ungültige Stimmzettel</a:t>
            </a:r>
            <a:endParaRPr lang="de-DE" dirty="0"/>
          </a:p>
        </p:txBody>
      </p:sp>
      <p:sp>
        <p:nvSpPr>
          <p:cNvPr id="362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e-DE" dirty="0" smtClean="0"/>
              <a:t>Offensichtlich ungültige SZ </a:t>
            </a:r>
            <a:r>
              <a:rPr lang="de-DE" dirty="0"/>
              <a:t>sind sofort zu </a:t>
            </a:r>
            <a:r>
              <a:rPr lang="de-DE" dirty="0" smtClean="0"/>
              <a:t>erkennen: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leer </a:t>
            </a:r>
            <a:r>
              <a:rPr lang="de-DE" dirty="0"/>
              <a:t>abgegebene </a:t>
            </a:r>
            <a:r>
              <a:rPr lang="de-DE" dirty="0" smtClean="0"/>
              <a:t>SZ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gefälschte SZ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durchgestrichene SZ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SZ</a:t>
            </a:r>
            <a:r>
              <a:rPr lang="de-DE" dirty="0"/>
              <a:t>, die einen </a:t>
            </a:r>
            <a:r>
              <a:rPr lang="de-DE" dirty="0" smtClean="0"/>
              <a:t>Vorbehalt oder einen Zusatz </a:t>
            </a:r>
            <a:r>
              <a:rPr lang="de-DE" dirty="0"/>
              <a:t>enthalten, der nicht der Kennzeichnung des gewählten Wahlvorschlags </a:t>
            </a:r>
            <a:r>
              <a:rPr lang="de-DE" dirty="0" smtClean="0"/>
              <a:t>oder der </a:t>
            </a:r>
            <a:r>
              <a:rPr lang="de-DE" dirty="0"/>
              <a:t>gewählten Bewerber </a:t>
            </a:r>
            <a:r>
              <a:rPr lang="de-DE" dirty="0" smtClean="0"/>
              <a:t>dient</a:t>
            </a:r>
            <a:endParaRPr lang="de-DE" dirty="0">
              <a:sym typeface="Symbol" pitchFamily="18" charset="2"/>
            </a:endParaRPr>
          </a:p>
          <a:p>
            <a:pPr lvl="1">
              <a:lnSpc>
                <a:spcPct val="80000"/>
              </a:lnSpc>
            </a:pPr>
            <a:r>
              <a:rPr lang="de-DE" dirty="0" smtClean="0"/>
              <a:t>SZ, aus denen der Wille des Wählers nicht zweifelsfrei erkennbar ist</a:t>
            </a:r>
          </a:p>
          <a:p>
            <a:pPr>
              <a:lnSpc>
                <a:spcPct val="80000"/>
              </a:lnSpc>
            </a:pPr>
            <a:endParaRPr lang="de-DE" dirty="0" smtClean="0"/>
          </a:p>
          <a:p>
            <a:pPr>
              <a:lnSpc>
                <a:spcPct val="80000"/>
              </a:lnSpc>
            </a:pPr>
            <a:r>
              <a:rPr lang="de-DE" dirty="0" smtClean="0"/>
              <a:t>Bei Briefwahl </a:t>
            </a:r>
            <a:r>
              <a:rPr lang="de-DE" dirty="0"/>
              <a:t>ist </a:t>
            </a:r>
            <a:r>
              <a:rPr lang="de-DE" dirty="0" smtClean="0"/>
              <a:t>die Stimmabgabe ungültig, wenn:</a:t>
            </a:r>
            <a:endParaRPr lang="de-DE" dirty="0"/>
          </a:p>
          <a:p>
            <a:pPr lvl="1">
              <a:lnSpc>
                <a:spcPct val="80000"/>
              </a:lnSpc>
            </a:pPr>
            <a:r>
              <a:rPr lang="de-DE" dirty="0" smtClean="0"/>
              <a:t>SZ </a:t>
            </a:r>
            <a:r>
              <a:rPr lang="de-DE" dirty="0"/>
              <a:t>nicht im verschlossenen Briefwahlumschlag </a:t>
            </a:r>
            <a:r>
              <a:rPr lang="de-DE" dirty="0" smtClean="0"/>
              <a:t>sind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SZ </a:t>
            </a:r>
            <a:r>
              <a:rPr lang="de-DE" dirty="0"/>
              <a:t>nicht rechtzeitig eingegangen </a:t>
            </a:r>
            <a:r>
              <a:rPr lang="de-DE" dirty="0" smtClean="0"/>
              <a:t>sind</a:t>
            </a:r>
          </a:p>
          <a:p>
            <a:pPr>
              <a:lnSpc>
                <a:spcPct val="80000"/>
              </a:lnSpc>
            </a:pPr>
            <a:endParaRPr lang="de-DE" dirty="0"/>
          </a:p>
          <a:p>
            <a:pPr>
              <a:lnSpc>
                <a:spcPct val="80000"/>
              </a:lnSpc>
            </a:pPr>
            <a:r>
              <a:rPr lang="de-DE" dirty="0" smtClean="0"/>
              <a:t>In </a:t>
            </a:r>
            <a:r>
              <a:rPr lang="de-DE" dirty="0"/>
              <a:t>Zweifelsfällen bitte Rückfrage beim </a:t>
            </a:r>
            <a:r>
              <a:rPr lang="de-DE" dirty="0" smtClean="0"/>
              <a:t>Wahlamt!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552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499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8. 	Der </a:t>
            </a:r>
            <a:br>
              <a:rPr lang="de-DE" dirty="0" smtClean="0"/>
            </a:br>
            <a:r>
              <a:rPr lang="de-DE" dirty="0" smtClean="0"/>
              <a:t>	Wählerwille</a:t>
            </a:r>
            <a:endParaRPr lang="de-DE" dirty="0"/>
          </a:p>
        </p:txBody>
      </p:sp>
      <p:pic>
        <p:nvPicPr>
          <p:cNvPr id="343044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04"/>
          <a:stretch/>
        </p:blipFill>
        <p:spPr>
          <a:xfrm>
            <a:off x="3571875" y="985068"/>
            <a:ext cx="5191125" cy="5711327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Pfeil nach rechts 2"/>
          <p:cNvSpPr/>
          <p:nvPr/>
        </p:nvSpPr>
        <p:spPr>
          <a:xfrm>
            <a:off x="1466850" y="3809999"/>
            <a:ext cx="2286000" cy="141922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Wählerwille </a:t>
            </a:r>
            <a:b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nicht</a:t>
            </a:r>
            <a: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erkennbar</a:t>
            </a:r>
            <a:endParaRPr lang="de-DE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feil nach rechts 7"/>
          <p:cNvSpPr/>
          <p:nvPr/>
        </p:nvSpPr>
        <p:spPr>
          <a:xfrm rot="2382177">
            <a:off x="4284634" y="2800348"/>
            <a:ext cx="2286000" cy="141922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Wählerwille </a:t>
            </a:r>
            <a:b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erkennbar</a:t>
            </a:r>
            <a:endParaRPr lang="de-DE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feil nach rechts 5"/>
          <p:cNvSpPr/>
          <p:nvPr/>
        </p:nvSpPr>
        <p:spPr>
          <a:xfrm>
            <a:off x="1466850" y="5438775"/>
            <a:ext cx="2286000" cy="141922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Ebenfalls zulässig</a:t>
            </a:r>
            <a:endParaRPr lang="de-DE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848601" y="5981997"/>
            <a:ext cx="3529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e-DE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√</a:t>
            </a:r>
            <a:endParaRPr lang="de-DE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0039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6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8. Kommentierung</a:t>
            </a:r>
            <a:endParaRPr lang="de-DE" dirty="0"/>
          </a:p>
        </p:txBody>
      </p:sp>
      <p:pic>
        <p:nvPicPr>
          <p:cNvPr id="373764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76"/>
          <a:stretch/>
        </p:blipFill>
        <p:spPr>
          <a:xfrm>
            <a:off x="4429126" y="1042088"/>
            <a:ext cx="4448174" cy="5574240"/>
          </a:xfrm>
          <a:ln>
            <a:solidFill>
              <a:srgbClr val="333333"/>
            </a:solidFill>
          </a:ln>
        </p:spPr>
      </p:pic>
      <p:sp>
        <p:nvSpPr>
          <p:cNvPr id="6" name="Pfeil nach rechts 5"/>
          <p:cNvSpPr/>
          <p:nvPr/>
        </p:nvSpPr>
        <p:spPr>
          <a:xfrm>
            <a:off x="4276725" y="4886324"/>
            <a:ext cx="2286000" cy="141922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Unzulässige Kommentierung</a:t>
            </a:r>
            <a:endParaRPr lang="de-DE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Wolkenförmige Legende 4"/>
          <p:cNvSpPr/>
          <p:nvPr/>
        </p:nvSpPr>
        <p:spPr>
          <a:xfrm flipH="1">
            <a:off x="1062181" y="4137891"/>
            <a:ext cx="3214543" cy="1131827"/>
          </a:xfrm>
          <a:prstGeom prst="cloudCallout">
            <a:avLst>
              <a:gd name="adj1" fmla="val -47507"/>
              <a:gd name="adj2" fmla="val 6386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Unabhängig </a:t>
            </a:r>
          </a:p>
          <a:p>
            <a:pPr algn="ctr"/>
            <a: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vom Inhalt!</a:t>
            </a:r>
            <a:endParaRPr lang="de-DE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34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e-DE" dirty="0" smtClean="0"/>
              <a:t>Kumulieren („Häufeln“): Jeder Kandidat kann bis zu 3 Stimmen erhalten (max. Gesamtstimmenzahl).</a:t>
            </a:r>
          </a:p>
          <a:p>
            <a:pPr>
              <a:lnSpc>
                <a:spcPct val="80000"/>
              </a:lnSpc>
            </a:pPr>
            <a:r>
              <a:rPr lang="de-DE" dirty="0" smtClean="0"/>
              <a:t>Panaschieren: Es können Kandidaten in verschiedenen Wahlvorschlägen gewählt werden. </a:t>
            </a:r>
            <a:br>
              <a:rPr lang="de-DE" dirty="0" smtClean="0"/>
            </a:br>
            <a:r>
              <a:rPr lang="de-DE" i="1" dirty="0" smtClean="0"/>
              <a:t>(Nur in der Gruppe der Studierenden!)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de-DE" dirty="0"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de-DE" dirty="0" smtClean="0"/>
              <a:t>Wenn </a:t>
            </a:r>
            <a:r>
              <a:rPr lang="de-DE" dirty="0"/>
              <a:t>für einen Bewerber mehr als 3 Stimmen abgegeben werden, </a:t>
            </a:r>
            <a:endParaRPr lang="de-DE" dirty="0" smtClean="0"/>
          </a:p>
          <a:p>
            <a:pPr lvl="1">
              <a:lnSpc>
                <a:spcPct val="80000"/>
              </a:lnSpc>
            </a:pPr>
            <a:r>
              <a:rPr lang="de-DE" dirty="0" smtClean="0"/>
              <a:t>sind (nur) die </a:t>
            </a:r>
            <a:r>
              <a:rPr lang="de-DE" dirty="0" err="1"/>
              <a:t>zuviel</a:t>
            </a:r>
            <a:r>
              <a:rPr lang="de-DE" dirty="0"/>
              <a:t> vergebenen Stimmen </a:t>
            </a:r>
            <a:r>
              <a:rPr lang="de-DE" dirty="0" smtClean="0"/>
              <a:t>ungültig,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der SZ wird als gültiger SZ gewertet,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der Bewerber erhält 3 Stimmen.</a:t>
            </a:r>
          </a:p>
          <a:p>
            <a:pPr>
              <a:lnSpc>
                <a:spcPct val="80000"/>
              </a:lnSpc>
            </a:pPr>
            <a:endParaRPr lang="de-DE" dirty="0" smtClean="0"/>
          </a:p>
          <a:p>
            <a:pPr>
              <a:lnSpc>
                <a:spcPct val="80000"/>
              </a:lnSpc>
            </a:pPr>
            <a:r>
              <a:rPr lang="de-DE" dirty="0" smtClean="0"/>
              <a:t>Ungültig </a:t>
            </a:r>
            <a:r>
              <a:rPr lang="de-DE" dirty="0"/>
              <a:t>ist </a:t>
            </a:r>
            <a:r>
              <a:rPr lang="de-DE" dirty="0" smtClean="0"/>
              <a:t>ein SZ</a:t>
            </a:r>
            <a:r>
              <a:rPr lang="de-DE" dirty="0"/>
              <a:t>, wenn die </a:t>
            </a:r>
            <a:r>
              <a:rPr lang="de-DE" u="sng" dirty="0"/>
              <a:t>Gesamtstimmenzahl</a:t>
            </a:r>
            <a:r>
              <a:rPr lang="de-DE" dirty="0"/>
              <a:t> </a:t>
            </a:r>
            <a:r>
              <a:rPr lang="de-DE" dirty="0" smtClean="0"/>
              <a:t>überschritten wird.</a:t>
            </a:r>
            <a:endParaRPr lang="de-DE" dirty="0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8. Kumulieren und Panaschieren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975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8. Auszählung der gültigen Stimmzettel</a:t>
            </a:r>
            <a:endParaRPr lang="de-DE" dirty="0"/>
          </a:p>
        </p:txBody>
      </p:sp>
      <p:sp>
        <p:nvSpPr>
          <p:cNvPr id="364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e-DE" dirty="0" smtClean="0"/>
              <a:t>Gültige </a:t>
            </a:r>
            <a:r>
              <a:rPr lang="de-DE" dirty="0"/>
              <a:t>SZ, die bereits nach Wahlvorschlägen sortiert sind, sollten noch weiter aufgeteilt werden, z. B</a:t>
            </a:r>
            <a:r>
              <a:rPr lang="de-DE" dirty="0" smtClean="0"/>
              <a:t>. :</a:t>
            </a:r>
            <a:endParaRPr lang="de-DE" dirty="0">
              <a:sym typeface="Symbol" pitchFamily="18" charset="2"/>
            </a:endParaRPr>
          </a:p>
          <a:p>
            <a:pPr lvl="1">
              <a:lnSpc>
                <a:spcPct val="80000"/>
              </a:lnSpc>
            </a:pPr>
            <a:r>
              <a:rPr lang="de-DE" dirty="0" smtClean="0"/>
              <a:t>Wahlvorschlag </a:t>
            </a:r>
            <a:r>
              <a:rPr lang="de-DE" dirty="0"/>
              <a:t>wurde unverändert angenommen (</a:t>
            </a:r>
            <a:r>
              <a:rPr lang="de-DE" dirty="0" smtClean="0"/>
              <a:t>Listenkreuz)</a:t>
            </a:r>
            <a:endParaRPr lang="de-DE" dirty="0">
              <a:sym typeface="Symbol" pitchFamily="18" charset="2"/>
            </a:endParaRPr>
          </a:p>
          <a:p>
            <a:pPr lvl="1">
              <a:lnSpc>
                <a:spcPct val="80000"/>
              </a:lnSpc>
            </a:pPr>
            <a:r>
              <a:rPr lang="de-DE" dirty="0" smtClean="0"/>
              <a:t>Wahlvorschlag </a:t>
            </a:r>
            <a:r>
              <a:rPr lang="de-DE" dirty="0"/>
              <a:t>und einzelne Bewerber dieses Wahlvorschlags sind </a:t>
            </a:r>
            <a:r>
              <a:rPr lang="de-DE" dirty="0" smtClean="0"/>
              <a:t>angekreuzt</a:t>
            </a:r>
            <a:endParaRPr lang="de-DE" dirty="0">
              <a:sym typeface="Symbol" pitchFamily="18" charset="2"/>
            </a:endParaRPr>
          </a:p>
          <a:p>
            <a:pPr lvl="1">
              <a:lnSpc>
                <a:spcPct val="80000"/>
              </a:lnSpc>
            </a:pPr>
            <a:r>
              <a:rPr lang="de-DE" dirty="0" smtClean="0"/>
              <a:t>nur </a:t>
            </a:r>
            <a:r>
              <a:rPr lang="de-DE" dirty="0"/>
              <a:t>einzelne Bewerber angekreuzt (kein </a:t>
            </a:r>
            <a:r>
              <a:rPr lang="de-DE" dirty="0" smtClean="0"/>
              <a:t>Listenkreuz)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Bewerber aus verschiedenen Wahlvorschlägen angekreuzt (Stud.)</a:t>
            </a:r>
          </a:p>
          <a:p>
            <a:pPr>
              <a:lnSpc>
                <a:spcPct val="80000"/>
              </a:lnSpc>
            </a:pPr>
            <a:r>
              <a:rPr lang="de-DE" dirty="0" smtClean="0"/>
              <a:t>Gezählt werden zunächst die </a:t>
            </a:r>
            <a:r>
              <a:rPr lang="de-DE" dirty="0"/>
              <a:t>Einzelstimmen, übrige Stimmen werden </a:t>
            </a:r>
            <a:r>
              <a:rPr lang="de-DE" dirty="0" smtClean="0"/>
              <a:t>auf </a:t>
            </a:r>
            <a:r>
              <a:rPr lang="de-DE" dirty="0"/>
              <a:t>das Listenkreuz </a:t>
            </a:r>
            <a:r>
              <a:rPr lang="de-DE" dirty="0" smtClean="0"/>
              <a:t>verteilt: je </a:t>
            </a:r>
            <a:r>
              <a:rPr lang="de-DE" dirty="0"/>
              <a:t>eine Stimme pro Kandidat nach der Reihenfolge der Liste, wobei ein Kandidat der bereits per Einzelstimme gewählt </a:t>
            </a:r>
            <a:r>
              <a:rPr lang="de-DE" dirty="0" smtClean="0"/>
              <a:t>wurde, </a:t>
            </a:r>
            <a:r>
              <a:rPr lang="de-DE" dirty="0"/>
              <a:t>keine </a:t>
            </a:r>
            <a:r>
              <a:rPr lang="de-DE" dirty="0" smtClean="0"/>
              <a:t>weitere Stimme </a:t>
            </a:r>
            <a:r>
              <a:rPr lang="de-DE" dirty="0"/>
              <a:t>mehr </a:t>
            </a:r>
            <a:r>
              <a:rPr lang="de-DE" dirty="0" smtClean="0"/>
              <a:t>erhält.</a:t>
            </a:r>
          </a:p>
          <a:p>
            <a:pPr>
              <a:lnSpc>
                <a:spcPct val="80000"/>
              </a:lnSpc>
            </a:pPr>
            <a:r>
              <a:rPr lang="de-DE" dirty="0" smtClean="0"/>
              <a:t>Bei </a:t>
            </a:r>
            <a:r>
              <a:rPr lang="de-DE" dirty="0"/>
              <a:t>zwei oder mehr Listenkreuzen </a:t>
            </a:r>
            <a:r>
              <a:rPr lang="de-DE" dirty="0" smtClean="0"/>
              <a:t>zählen nur die an einzelne Personen </a:t>
            </a:r>
            <a:r>
              <a:rPr lang="de-DE" dirty="0"/>
              <a:t>vergebenen </a:t>
            </a:r>
            <a:r>
              <a:rPr lang="de-DE" dirty="0" smtClean="0"/>
              <a:t>Stimmen.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231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Allgemeines zur Hochschulwahl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„Große“ Hochschulwahl</a:t>
            </a:r>
          </a:p>
          <a:p>
            <a:pPr lvl="1"/>
            <a:r>
              <a:rPr lang="de-DE" dirty="0" smtClean="0"/>
              <a:t>Teilnehmer: alle wahlberechtigten Mitglieder der Universität </a:t>
            </a:r>
          </a:p>
          <a:p>
            <a:pPr lvl="2"/>
            <a:r>
              <a:rPr lang="de-DE" dirty="0" smtClean="0"/>
              <a:t>Professor/innen</a:t>
            </a:r>
          </a:p>
          <a:p>
            <a:pPr lvl="2"/>
            <a:r>
              <a:rPr lang="de-DE" dirty="0" smtClean="0"/>
              <a:t>Wiss. Mitarbeiter/innen</a:t>
            </a:r>
          </a:p>
          <a:p>
            <a:pPr lvl="2"/>
            <a:r>
              <a:rPr lang="de-DE" dirty="0" smtClean="0"/>
              <a:t>Sonst. Mitarbeiter/innen</a:t>
            </a:r>
          </a:p>
          <a:p>
            <a:pPr lvl="2"/>
            <a:r>
              <a:rPr lang="de-DE" dirty="0" smtClean="0"/>
              <a:t>Studierende</a:t>
            </a:r>
          </a:p>
          <a:p>
            <a:pPr lvl="1"/>
            <a:r>
              <a:rPr lang="de-DE" dirty="0" smtClean="0"/>
              <a:t>Senat, Fakultätsräte, Studentischer Konvent</a:t>
            </a:r>
          </a:p>
          <a:p>
            <a:pPr lvl="1"/>
            <a:r>
              <a:rPr lang="de-DE" dirty="0" smtClean="0"/>
              <a:t>Alle zwei Jahre (FAU: ungerade Jahre)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„Kleine“ Hochschulwahl</a:t>
            </a:r>
          </a:p>
          <a:p>
            <a:pPr lvl="1"/>
            <a:r>
              <a:rPr lang="de-DE" dirty="0" smtClean="0"/>
              <a:t>Teilnehmer: nur Studierende</a:t>
            </a:r>
          </a:p>
          <a:p>
            <a:pPr lvl="1"/>
            <a:r>
              <a:rPr lang="de-DE" dirty="0" smtClean="0"/>
              <a:t>Fakultätsräte, Studentischer Konvent</a:t>
            </a:r>
          </a:p>
          <a:p>
            <a:pPr lvl="1"/>
            <a:r>
              <a:rPr lang="de-DE" dirty="0" smtClean="0"/>
              <a:t>Alle zwei Jahre (FAU: gerade Jahre)</a:t>
            </a:r>
          </a:p>
        </p:txBody>
      </p:sp>
      <p:sp>
        <p:nvSpPr>
          <p:cNvPr id="6" name="Rechteck 5"/>
          <p:cNvSpPr/>
          <p:nvPr/>
        </p:nvSpPr>
        <p:spPr>
          <a:xfrm>
            <a:off x="5909005" y="5485408"/>
            <a:ext cx="2608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b="1" cap="all" dirty="0" smtClean="0">
                <a:ln w="0"/>
                <a:solidFill>
                  <a:srgbClr val="CC0000"/>
                </a:solidFill>
                <a:effectLst>
                  <a:reflection blurRad="12700" stA="50000" endPos="50000" dist="5000" dir="5400000" sy="-100000" rotWithShape="0"/>
                </a:effectLst>
              </a:rPr>
              <a:t>→ </a:t>
            </a:r>
            <a:r>
              <a:rPr lang="de-DE" sz="5400" b="1" cap="all" dirty="0" smtClean="0">
                <a:ln w="0"/>
                <a:solidFill>
                  <a:srgbClr val="CC0000"/>
                </a:solidFill>
                <a:effectLst>
                  <a:reflection blurRad="12700" stA="50000" endPos="50000" dist="5000" dir="5400000" sy="-100000" rotWithShape="0"/>
                </a:effectLst>
              </a:rPr>
              <a:t>2016</a:t>
            </a:r>
            <a:endParaRPr lang="de-DE" sz="5400" b="1" cap="all" dirty="0">
              <a:ln w="0"/>
              <a:solidFill>
                <a:srgbClr val="CC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959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12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087293"/>
            <a:ext cx="8192655" cy="5570439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>
          <a:xfrm>
            <a:off x="570177" y="3632353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endParaRPr lang="de-DE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80851" y="3939535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endParaRPr lang="de-DE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Pfeil nach rechts 5"/>
          <p:cNvSpPr/>
          <p:nvPr/>
        </p:nvSpPr>
        <p:spPr>
          <a:xfrm rot="988945" flipH="1">
            <a:off x="1276699" y="3229922"/>
            <a:ext cx="4744605" cy="141922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Reststimmen werden dem </a:t>
            </a:r>
            <a:b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angekreuzten Wahlvorschlag zugeteilt.</a:t>
            </a:r>
            <a:endParaRPr lang="de-DE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56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67014E-6 L -0.01511 0.1082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54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6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260" name="Picture 4"/>
          <p:cNvPicPr>
            <a:picLocks noGrp="1" noChangeAspect="1" noChangeArrowheads="1"/>
          </p:cNvPicPr>
          <p:nvPr>
            <p:ph type="body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6"/>
          <a:stretch/>
        </p:blipFill>
        <p:spPr>
          <a:xfrm>
            <a:off x="266700" y="933646"/>
            <a:ext cx="4469284" cy="5924354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443177" y="3575203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endParaRPr lang="de-DE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43177" y="3939535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endParaRPr lang="de-DE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Pfeil nach rechts 5"/>
          <p:cNvSpPr/>
          <p:nvPr/>
        </p:nvSpPr>
        <p:spPr>
          <a:xfrm flipH="1">
            <a:off x="1082735" y="2386810"/>
            <a:ext cx="4744605" cy="141922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Gesamtstimmen werden auf den angekreuzten Wahlvorschlag verteilt.</a:t>
            </a:r>
            <a:endParaRPr lang="de-DE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43177" y="4369501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endParaRPr lang="de-DE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43177" y="4733833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endParaRPr lang="de-DE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43177" y="5159125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endParaRPr lang="de-DE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43177" y="5528131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endParaRPr lang="de-DE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50704" y="5989796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endParaRPr lang="de-DE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Wolkenförmige Legende 11"/>
          <p:cNvSpPr/>
          <p:nvPr/>
        </p:nvSpPr>
        <p:spPr>
          <a:xfrm flipH="1">
            <a:off x="5827340" y="4964665"/>
            <a:ext cx="2456239" cy="1265635"/>
          </a:xfrm>
          <a:prstGeom prst="cloudCallout">
            <a:avLst>
              <a:gd name="adj1" fmla="val 60462"/>
              <a:gd name="adj2" fmla="val 5106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Überzählige Reststimmen verfallen.</a:t>
            </a:r>
            <a:endParaRPr lang="de-DE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1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03724E-6 L 2.22222E-6 0.463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6" grpId="1" animBg="1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116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922338"/>
            <a:ext cx="8467725" cy="5802312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>
          <a:xfrm>
            <a:off x="3686175" y="4981575"/>
            <a:ext cx="3514725" cy="11334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Gefaltete Ecke 3"/>
          <p:cNvSpPr/>
          <p:nvPr/>
        </p:nvSpPr>
        <p:spPr>
          <a:xfrm flipH="1">
            <a:off x="3790946" y="4981575"/>
            <a:ext cx="3695703" cy="1409700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max. 3 Stimmen pro Kandidat</a:t>
            </a:r>
          </a:p>
          <a:p>
            <a:pPr marL="342900" indent="-342900">
              <a:buAutoNum type="arabicPeriod"/>
            </a:pPr>
            <a: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Summe der Personenstimmen</a:t>
            </a:r>
            <a:b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Gesamtstimmenzahl</a:t>
            </a:r>
          </a:p>
          <a:p>
            <a:pPr marL="342900" indent="-342900">
              <a:buAutoNum type="arabicPeriod"/>
            </a:pPr>
            <a: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Stimmzettel ist gültig</a:t>
            </a:r>
            <a:endParaRPr lang="de-DE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923133" y="3662363"/>
            <a:ext cx="3262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2000" b="1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de-DE" sz="3600" b="1" dirty="0">
              <a:ln w="11430">
                <a:noFill/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138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40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1950" y="1085850"/>
            <a:ext cx="8172450" cy="5574612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333750" y="4857750"/>
            <a:ext cx="4638675" cy="1504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Gefaltete Ecke 5"/>
          <p:cNvSpPr/>
          <p:nvPr/>
        </p:nvSpPr>
        <p:spPr>
          <a:xfrm flipH="1">
            <a:off x="3467095" y="5048250"/>
            <a:ext cx="3962403" cy="1491136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max. 3 Stimmen pro Kandidat</a:t>
            </a:r>
          </a:p>
          <a:p>
            <a:pPr marL="342900" indent="-342900">
              <a:buAutoNum type="arabicPeriod"/>
            </a:pPr>
            <a:r>
              <a:rPr lang="de-DE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Summe der Personenstimmen</a:t>
            </a:r>
            <a:br>
              <a:rPr lang="de-DE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&gt; Gesamtstimmenzahl</a:t>
            </a:r>
          </a:p>
          <a:p>
            <a:pPr marL="342900" indent="-342900">
              <a:buAutoNum type="arabicPeriod"/>
            </a:pPr>
            <a: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Stimmzettel ist ungültig</a:t>
            </a:r>
            <a:endParaRPr lang="de-DE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78661" y="3595688"/>
            <a:ext cx="3262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2000" b="1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de-DE" sz="3600" b="1" dirty="0">
              <a:ln w="11430">
                <a:noFill/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449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94" name="Picture 10"/>
          <p:cNvPicPr>
            <a:picLocks noGrp="1" noChangeAspect="1" noChangeArrowheads="1"/>
          </p:cNvPicPr>
          <p:nvPr>
            <p:ph type="body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" b="6697"/>
          <a:stretch/>
        </p:blipFill>
        <p:spPr>
          <a:xfrm>
            <a:off x="253999" y="1006475"/>
            <a:ext cx="8517633" cy="56610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86150" y="4933950"/>
            <a:ext cx="5285482" cy="17335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Gefaltete Ecke 5"/>
          <p:cNvSpPr/>
          <p:nvPr/>
        </p:nvSpPr>
        <p:spPr>
          <a:xfrm flipH="1">
            <a:off x="3676646" y="5191125"/>
            <a:ext cx="4648201" cy="1381124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Listenkreuze nicht eindeutig zuzuordnen </a:t>
            </a:r>
          </a:p>
          <a:p>
            <a:pPr marL="342900" indent="-342900">
              <a:buAutoNum type="arabicPeriod"/>
            </a:pPr>
            <a: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Nur Personenstimmen zählen</a:t>
            </a:r>
          </a:p>
          <a:p>
            <a:pPr marL="342900" indent="-342900">
              <a:buAutoNum type="arabicPeriod"/>
            </a:pPr>
            <a: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Reststimmen verfallen</a:t>
            </a:r>
          </a:p>
        </p:txBody>
      </p:sp>
      <p:sp>
        <p:nvSpPr>
          <p:cNvPr id="7" name="Rechteck 6"/>
          <p:cNvSpPr/>
          <p:nvPr/>
        </p:nvSpPr>
        <p:spPr>
          <a:xfrm>
            <a:off x="827495" y="3072468"/>
            <a:ext cx="3262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2800" b="1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de-DE" sz="3600" b="1" dirty="0">
              <a:ln w="11430">
                <a:noFill/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513530" y="3053746"/>
            <a:ext cx="3262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2800" b="1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de-DE" sz="3600" b="1" dirty="0">
              <a:ln w="11430">
                <a:noFill/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313895" y="3072468"/>
            <a:ext cx="3262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2800" b="1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de-DE" sz="3600" b="1" dirty="0">
              <a:ln w="11430">
                <a:noFill/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180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6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908" y="973211"/>
            <a:ext cx="8549176" cy="5778571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extfeld 1"/>
          <p:cNvSpPr txBox="1"/>
          <p:nvPr/>
        </p:nvSpPr>
        <p:spPr>
          <a:xfrm>
            <a:off x="3417454" y="4239492"/>
            <a:ext cx="527709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de-DE" b="1" dirty="0" smtClean="0">
                <a:ln w="11430">
                  <a:noFill/>
                </a:ln>
                <a:solidFill>
                  <a:schemeClr val="accent6"/>
                </a:solidFill>
              </a:rPr>
              <a:t>3</a:t>
            </a:r>
          </a:p>
          <a:p>
            <a:pPr algn="r"/>
            <a:r>
              <a:rPr lang="de-DE" b="1" dirty="0" smtClean="0">
                <a:ln w="11430">
                  <a:noFill/>
                </a:ln>
                <a:solidFill>
                  <a:schemeClr val="accent6"/>
                </a:solidFill>
              </a:rPr>
              <a:t>1</a:t>
            </a:r>
          </a:p>
          <a:p>
            <a:pPr algn="r"/>
            <a:r>
              <a:rPr lang="de-DE" b="1" dirty="0" smtClean="0">
                <a:ln w="11430">
                  <a:noFill/>
                </a:ln>
                <a:solidFill>
                  <a:schemeClr val="accent6"/>
                </a:solidFill>
              </a:rPr>
              <a:t>3</a:t>
            </a:r>
          </a:p>
          <a:p>
            <a:pPr algn="r"/>
            <a:r>
              <a:rPr lang="de-DE" b="1" dirty="0" smtClean="0">
                <a:ln w="11430">
                  <a:noFill/>
                </a:ln>
                <a:solidFill>
                  <a:schemeClr val="accent6"/>
                </a:solidFill>
              </a:rPr>
              <a:t>2</a:t>
            </a:r>
          </a:p>
          <a:p>
            <a:pPr algn="r"/>
            <a:r>
              <a:rPr lang="de-DE" b="1" dirty="0" smtClean="0">
                <a:ln w="11430">
                  <a:noFill/>
                </a:ln>
                <a:solidFill>
                  <a:schemeClr val="accent6"/>
                </a:solidFill>
              </a:rPr>
              <a:t>1</a:t>
            </a:r>
          </a:p>
          <a:p>
            <a:pPr algn="r"/>
            <a:r>
              <a:rPr lang="de-DE" b="1" dirty="0" smtClean="0">
                <a:ln w="11430">
                  <a:noFill/>
                </a:ln>
                <a:solidFill>
                  <a:schemeClr val="accent6"/>
                </a:solidFill>
              </a:rPr>
              <a:t>10</a:t>
            </a:r>
            <a:endParaRPr lang="de-DE" b="1" dirty="0">
              <a:ln w="11430">
                <a:noFill/>
              </a:ln>
              <a:solidFill>
                <a:schemeClr val="accent6"/>
              </a:solidFill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3388878" y="6116855"/>
            <a:ext cx="527709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Pfeil nach rechts 11"/>
          <p:cNvSpPr/>
          <p:nvPr/>
        </p:nvSpPr>
        <p:spPr>
          <a:xfrm flipH="1">
            <a:off x="4054531" y="5676296"/>
            <a:ext cx="4263967" cy="121525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Gesamtstimmenzahl ist eingehalten, Stimmzettel ist gültig.</a:t>
            </a:r>
            <a:endParaRPr lang="de-DE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63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dvAuto="200"/>
      <p:bldP spid="12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8. Zähllisten</a:t>
            </a:r>
            <a:endParaRPr lang="de-DE" dirty="0"/>
          </a:p>
        </p:txBody>
      </p:sp>
      <p:sp>
        <p:nvSpPr>
          <p:cNvPr id="366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e-DE" dirty="0" smtClean="0"/>
              <a:t>Für </a:t>
            </a:r>
            <a:r>
              <a:rPr lang="de-DE" dirty="0"/>
              <a:t>die Auszählung der Wahlzettel der Studierenden (Panaschieren) werden Zähllisten </a:t>
            </a:r>
            <a:r>
              <a:rPr lang="de-DE" dirty="0" smtClean="0"/>
              <a:t>zur Verfügung gestellt, </a:t>
            </a:r>
            <a:r>
              <a:rPr lang="de-DE" dirty="0"/>
              <a:t>auf denen alle Wahlvorschläge eines Stimmzettels </a:t>
            </a:r>
            <a:r>
              <a:rPr lang="de-DE" dirty="0" smtClean="0"/>
              <a:t>aufgeführt </a:t>
            </a:r>
            <a:r>
              <a:rPr lang="de-DE" dirty="0"/>
              <a:t>sind. Die Zähllisten sind mit der Nummer des jeweiligen Wahlzettels </a:t>
            </a:r>
            <a:r>
              <a:rPr lang="de-DE" dirty="0" smtClean="0"/>
              <a:t>versehen, </a:t>
            </a:r>
            <a:r>
              <a:rPr lang="de-DE" dirty="0"/>
              <a:t>für dessen Auszählung sie verwendet werden </a:t>
            </a:r>
            <a:r>
              <a:rPr lang="de-DE" dirty="0" smtClean="0"/>
              <a:t>müssen. Bitte </a:t>
            </a:r>
            <a:r>
              <a:rPr lang="de-DE" dirty="0"/>
              <a:t>diese </a:t>
            </a:r>
            <a:r>
              <a:rPr lang="de-DE" dirty="0" smtClean="0"/>
              <a:t>Listen nicht </a:t>
            </a:r>
            <a:r>
              <a:rPr lang="de-DE" dirty="0"/>
              <a:t>für die Auszählung von anderen Wahlzetteln </a:t>
            </a:r>
            <a:r>
              <a:rPr lang="de-DE" dirty="0" smtClean="0"/>
              <a:t>verwenden!</a:t>
            </a:r>
          </a:p>
        </p:txBody>
      </p:sp>
    </p:spTree>
    <p:extLst>
      <p:ext uri="{BB962C8B-B14F-4D97-AF65-F5344CB8AC3E}">
        <p14:creationId xmlns:p14="http://schemas.microsoft.com/office/powerpoint/2010/main" val="46255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9" t="13824" r="1221" b="13694"/>
          <a:stretch/>
        </p:blipFill>
        <p:spPr bwMode="auto">
          <a:xfrm>
            <a:off x="698499" y="901699"/>
            <a:ext cx="8064501" cy="580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17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3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2275103"/>
            <a:ext cx="3155950" cy="43495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43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793" y="1302100"/>
            <a:ext cx="3627582" cy="54492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4308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91" y="984250"/>
            <a:ext cx="3819525" cy="5640388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134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262176" y="6339683"/>
            <a:ext cx="3605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100" i="1" dirty="0"/>
              <a:t>© OpenStreetMap und Mitwirkende, </a:t>
            </a:r>
            <a:r>
              <a:rPr lang="nb-NO" sz="1100" i="1" dirty="0" smtClean="0"/>
              <a:t>Lizenz: CC </a:t>
            </a:r>
            <a:r>
              <a:rPr lang="nb-NO" sz="1100" i="1" dirty="0"/>
              <a:t>BY-SA</a:t>
            </a:r>
            <a:endParaRPr lang="de-DE" sz="1100" i="1" dirty="0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8. Abschluss der Auszählung</a:t>
            </a:r>
            <a:endParaRPr lang="de-DE" dirty="0"/>
          </a:p>
        </p:txBody>
      </p:sp>
      <p:sp>
        <p:nvSpPr>
          <p:cNvPr id="356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e-DE" dirty="0" smtClean="0"/>
              <a:t>Auszählungsergebnisse überprüfen und protokollieren.</a:t>
            </a:r>
          </a:p>
          <a:p>
            <a:pPr>
              <a:lnSpc>
                <a:spcPct val="80000"/>
              </a:lnSpc>
            </a:pPr>
            <a:endParaRPr lang="de-DE" dirty="0" smtClean="0"/>
          </a:p>
          <a:p>
            <a:pPr>
              <a:lnSpc>
                <a:spcPct val="80000"/>
              </a:lnSpc>
            </a:pPr>
            <a:r>
              <a:rPr lang="de-DE" dirty="0" smtClean="0"/>
              <a:t>Niederschrift fertigstellen und unterschreiben.</a:t>
            </a:r>
          </a:p>
          <a:p>
            <a:pPr>
              <a:lnSpc>
                <a:spcPct val="80000"/>
              </a:lnSpc>
            </a:pPr>
            <a:endParaRPr lang="de-DE" dirty="0" smtClean="0"/>
          </a:p>
          <a:p>
            <a:pPr>
              <a:lnSpc>
                <a:spcPct val="80000"/>
              </a:lnSpc>
            </a:pPr>
            <a:r>
              <a:rPr lang="de-DE" dirty="0" smtClean="0"/>
              <a:t>Nach </a:t>
            </a:r>
            <a:r>
              <a:rPr lang="de-DE" dirty="0"/>
              <a:t>der </a:t>
            </a:r>
            <a:r>
              <a:rPr lang="de-DE" dirty="0" smtClean="0"/>
              <a:t>Auszählung sind alle Wahlunterlagen im Wahlamt abzuliefern.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2" t="16127" r="7716" b="14477"/>
          <a:stretch/>
        </p:blipFill>
        <p:spPr bwMode="auto">
          <a:xfrm>
            <a:off x="535709" y="1114465"/>
            <a:ext cx="8227291" cy="5294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feil nach rechts 4"/>
          <p:cNvSpPr/>
          <p:nvPr/>
        </p:nvSpPr>
        <p:spPr>
          <a:xfrm rot="21306972" flipH="1">
            <a:off x="4060245" y="2270156"/>
            <a:ext cx="4263967" cy="121525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Eingeschränkte Parkmöglichkeit</a:t>
            </a:r>
            <a:b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zwischen Schloss und Halbmondstraße</a:t>
            </a:r>
            <a:endParaRPr lang="de-D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ad 1"/>
          <p:cNvSpPr/>
          <p:nvPr/>
        </p:nvSpPr>
        <p:spPr>
          <a:xfrm>
            <a:off x="3358155" y="2743105"/>
            <a:ext cx="684244" cy="697928"/>
          </a:xfrm>
          <a:prstGeom prst="donut">
            <a:avLst>
              <a:gd name="adj" fmla="val 1329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859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Neuerungen 2013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Berufungsrat Theologie</a:t>
            </a:r>
          </a:p>
          <a:p>
            <a:endParaRPr lang="de-DE" dirty="0" smtClean="0"/>
          </a:p>
          <a:p>
            <a:r>
              <a:rPr lang="de-DE" dirty="0" smtClean="0"/>
              <a:t>6. Stimmzettel Professoren/Senat</a:t>
            </a:r>
          </a:p>
          <a:p>
            <a:endParaRPr lang="de-DE" dirty="0" smtClean="0"/>
          </a:p>
          <a:p>
            <a:r>
              <a:rPr lang="de-DE" dirty="0" err="1" smtClean="0"/>
              <a:t>Promovierendenwahl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47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9. Sonderfälle: Professoren/Senat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6 voneinander unabhängige Wahlgänge</a:t>
            </a:r>
          </a:p>
          <a:p>
            <a:pPr lvl="1"/>
            <a:r>
              <a:rPr lang="de-DE" dirty="0" smtClean="0"/>
              <a:t>5 fakultätsgebundene Wahlgänge</a:t>
            </a:r>
          </a:p>
          <a:p>
            <a:pPr lvl="1"/>
            <a:r>
              <a:rPr lang="de-DE" dirty="0" smtClean="0"/>
              <a:t>1 universitätsweiter Wahlgang</a:t>
            </a:r>
          </a:p>
          <a:p>
            <a:pPr lvl="1"/>
            <a:r>
              <a:rPr lang="de-DE" dirty="0" smtClean="0"/>
              <a:t>=&gt; Jeder Wahlberechtigte erhält 6 Stimmzettel.</a:t>
            </a:r>
          </a:p>
          <a:p>
            <a:pPr lvl="1"/>
            <a:endParaRPr lang="de-DE" dirty="0"/>
          </a:p>
          <a:p>
            <a:r>
              <a:rPr lang="de-DE" dirty="0" smtClean="0"/>
              <a:t>Auf dem 6. Stimmzettel sind alle Kandidaten der ersten 5 Stimmzettel (in geloster Reihenfolge) erneut aufgeführt.</a:t>
            </a:r>
          </a:p>
          <a:p>
            <a:endParaRPr lang="de-DE" dirty="0"/>
          </a:p>
          <a:p>
            <a:r>
              <a:rPr lang="de-DE" dirty="0" smtClean="0"/>
              <a:t>Getrennte Auszählung der Stimmzettel </a:t>
            </a:r>
            <a:br>
              <a:rPr lang="de-DE" dirty="0" smtClean="0"/>
            </a:br>
            <a:r>
              <a:rPr lang="de-DE" dirty="0" smtClean="0"/>
              <a:t>ohne Besonderheiten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796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9. Sonderfälle: Berufungsrat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Nur für den Fachbereich Theologie</a:t>
            </a:r>
          </a:p>
          <a:p>
            <a:endParaRPr lang="de-DE" dirty="0"/>
          </a:p>
          <a:p>
            <a:r>
              <a:rPr lang="de-DE" dirty="0" smtClean="0"/>
              <a:t>Wahlberechtigt sind</a:t>
            </a:r>
          </a:p>
          <a:p>
            <a:pPr lvl="1"/>
            <a:r>
              <a:rPr lang="de-DE" dirty="0" smtClean="0"/>
              <a:t>Beschäftigte: Beschäftigte des FB Theologie (+ </a:t>
            </a:r>
            <a:r>
              <a:rPr lang="de-DE" dirty="0" err="1" smtClean="0"/>
              <a:t>Rel.didaktik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dirty="0" smtClean="0"/>
              <a:t>nur WL 1</a:t>
            </a:r>
          </a:p>
          <a:p>
            <a:pPr lvl="1"/>
            <a:r>
              <a:rPr lang="de-DE" dirty="0" smtClean="0"/>
              <a:t>Studierende: Eingeschrieben für ein Fach des FB Theologie</a:t>
            </a:r>
            <a:br>
              <a:rPr lang="de-DE" dirty="0" smtClean="0"/>
            </a:br>
            <a:r>
              <a:rPr lang="de-DE" dirty="0" smtClean="0"/>
              <a:t>WL 1, 2, 4, 7</a:t>
            </a:r>
          </a:p>
          <a:p>
            <a:endParaRPr lang="de-DE" dirty="0" smtClean="0"/>
          </a:p>
          <a:p>
            <a:r>
              <a:rPr lang="de-DE" dirty="0" smtClean="0"/>
              <a:t>Bei Ausgabe der Stimmzettel Hinweis im WVZ beachten!</a:t>
            </a:r>
          </a:p>
          <a:p>
            <a:endParaRPr lang="de-DE" dirty="0" smtClean="0"/>
          </a:p>
          <a:p>
            <a:r>
              <a:rPr lang="de-DE" dirty="0" smtClean="0"/>
              <a:t>Stimmabgabe und Auszählung entsprechend Fakultätsrat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670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9. Sonderfälle: Wahl </a:t>
            </a:r>
            <a:r>
              <a:rPr lang="de-DE" dirty="0" err="1" smtClean="0"/>
              <a:t>Promovierendenvertretung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Zeitgleich mit der allgemeinen Hochschulwahl, </a:t>
            </a:r>
            <a:br>
              <a:rPr lang="de-DE" dirty="0" smtClean="0"/>
            </a:br>
            <a:r>
              <a:rPr lang="de-DE" dirty="0" smtClean="0"/>
              <a:t>aber organisatorisch getrennt</a:t>
            </a:r>
          </a:p>
          <a:p>
            <a:endParaRPr lang="de-DE" dirty="0" smtClean="0"/>
          </a:p>
          <a:p>
            <a:r>
              <a:rPr lang="de-DE" dirty="0" smtClean="0"/>
              <a:t>Stimmabgabe nur per Briefwahl</a:t>
            </a:r>
          </a:p>
          <a:p>
            <a:pPr lvl="1"/>
            <a:r>
              <a:rPr lang="de-DE" dirty="0" smtClean="0"/>
              <a:t>Alle Wahlberechtigten (registrierte Promovierende) haben Briefwahlunterlagen automatisch erhalten.</a:t>
            </a:r>
          </a:p>
          <a:p>
            <a:pPr lvl="1"/>
            <a:r>
              <a:rPr lang="de-DE" dirty="0" smtClean="0"/>
              <a:t>Einsendeschluss: Wahltag 18:00 Uhr (wie bei der allg. Wahl)</a:t>
            </a:r>
          </a:p>
          <a:p>
            <a:pPr lvl="1"/>
            <a:r>
              <a:rPr lang="de-DE" dirty="0" smtClean="0"/>
              <a:t>Stimmabgabe im Wahllokal ist nicht möglich!</a:t>
            </a:r>
          </a:p>
          <a:p>
            <a:endParaRPr lang="de-DE" dirty="0" smtClean="0"/>
          </a:p>
          <a:p>
            <a:r>
              <a:rPr lang="de-DE" dirty="0" smtClean="0"/>
              <a:t>Teilnahme ist unabhängig vom Wählerstatus bei der allg. Wahl, d.h. Promovierende können unter den normalen Voraussetzungen parallel an der allgemeinen Wahl teilnehmen (als Stud. oder wiss. MA).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801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10. Kontakt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Das Wahlamt ist </a:t>
            </a:r>
            <a:r>
              <a:rPr lang="de-DE" dirty="0" smtClean="0"/>
              <a:t>an den Wahltagen </a:t>
            </a:r>
            <a:r>
              <a:rPr lang="de-DE" dirty="0" smtClean="0"/>
              <a:t>und am Auszählungstag durchgängig besetzt und steht für Rückfragen zur Verfügung.</a:t>
            </a:r>
          </a:p>
          <a:p>
            <a:endParaRPr lang="de-DE" dirty="0" smtClean="0"/>
          </a:p>
          <a:p>
            <a:r>
              <a:rPr lang="de-DE" dirty="0" smtClean="0"/>
              <a:t>Schlossplatz 4, 2. OG rechts, </a:t>
            </a:r>
            <a:r>
              <a:rPr lang="de-DE" dirty="0" err="1" smtClean="0"/>
              <a:t>Zi</a:t>
            </a:r>
            <a:r>
              <a:rPr lang="de-DE" dirty="0" smtClean="0"/>
              <a:t>. 2.027</a:t>
            </a:r>
          </a:p>
          <a:p>
            <a:r>
              <a:rPr lang="de-DE" dirty="0" smtClean="0"/>
              <a:t>Frau Vaask				Tel. 09131/85-25826</a:t>
            </a:r>
          </a:p>
          <a:p>
            <a:r>
              <a:rPr lang="de-DE" dirty="0" smtClean="0"/>
              <a:t>Frau Kühlers			Tel. 09131/85-25816</a:t>
            </a:r>
          </a:p>
          <a:p>
            <a:endParaRPr lang="de-DE" dirty="0"/>
          </a:p>
          <a:p>
            <a:r>
              <a:rPr lang="de-DE" dirty="0" smtClean="0"/>
              <a:t>Umgekehrt: Bitte teilen Sie uns </a:t>
            </a:r>
            <a:r>
              <a:rPr lang="de-DE" dirty="0" smtClean="0"/>
              <a:t>noch nicht bekannte Telefonnummern, </a:t>
            </a:r>
            <a:r>
              <a:rPr lang="de-DE" dirty="0" smtClean="0"/>
              <a:t>möglichst </a:t>
            </a:r>
            <a:r>
              <a:rPr lang="de-DE" dirty="0" smtClean="0"/>
              <a:t>auch des Wahlvorstands mit, damit wir Sie jederzeit erreichen können.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595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Vielen Dank für Ihre Aufmerksamkeit.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436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Rechtsgrundlagen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Bayerisches Hochschulgesetz (</a:t>
            </a:r>
            <a:r>
              <a:rPr lang="de-DE" dirty="0" err="1" smtClean="0"/>
              <a:t>BayHSchG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insbes. Art. 25, 31, </a:t>
            </a:r>
            <a:r>
              <a:rPr lang="de-DE" dirty="0" smtClean="0"/>
              <a:t>38 bis 40</a:t>
            </a:r>
            <a:r>
              <a:rPr lang="de-DE" dirty="0"/>
              <a:t>, </a:t>
            </a:r>
            <a:r>
              <a:rPr lang="de-DE" dirty="0" smtClean="0"/>
              <a:t>52</a:t>
            </a:r>
          </a:p>
          <a:p>
            <a:endParaRPr lang="de-DE" dirty="0" smtClean="0"/>
          </a:p>
          <a:p>
            <a:r>
              <a:rPr lang="de-DE" dirty="0" smtClean="0"/>
              <a:t>Bayerische </a:t>
            </a:r>
            <a:r>
              <a:rPr lang="de-DE" dirty="0"/>
              <a:t>Hochschulwahlordnung (</a:t>
            </a:r>
            <a:r>
              <a:rPr lang="de-DE" dirty="0" err="1"/>
              <a:t>BayHSchWO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r>
              <a:rPr lang="de-DE" dirty="0"/>
              <a:t>Verordnung über vom </a:t>
            </a:r>
            <a:r>
              <a:rPr lang="de-DE" dirty="0" err="1"/>
              <a:t>BayHSchG</a:t>
            </a:r>
            <a:r>
              <a:rPr lang="de-DE" dirty="0"/>
              <a:t> abweichende Regelungen an der FAU („Experimentier-Verordnung“)</a:t>
            </a:r>
          </a:p>
          <a:p>
            <a:pPr lvl="1"/>
            <a:r>
              <a:rPr lang="de-DE" dirty="0"/>
              <a:t>insbes. </a:t>
            </a:r>
            <a:r>
              <a:rPr lang="de-DE" spc="-150" dirty="0" smtClean="0"/>
              <a:t>§§ </a:t>
            </a:r>
            <a:r>
              <a:rPr lang="de-DE" dirty="0" smtClean="0"/>
              <a:t>2, </a:t>
            </a:r>
            <a:r>
              <a:rPr lang="de-DE" dirty="0"/>
              <a:t>6</a:t>
            </a:r>
          </a:p>
          <a:p>
            <a:endParaRPr lang="de-DE" dirty="0" smtClean="0"/>
          </a:p>
          <a:p>
            <a:r>
              <a:rPr lang="de-DE" dirty="0" smtClean="0"/>
              <a:t>Grundordnung </a:t>
            </a:r>
            <a:r>
              <a:rPr lang="de-DE" dirty="0"/>
              <a:t>der FAU (</a:t>
            </a:r>
            <a:r>
              <a:rPr lang="de-DE" dirty="0" err="1"/>
              <a:t>GrO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insbes</a:t>
            </a:r>
            <a:r>
              <a:rPr lang="de-DE" dirty="0" smtClean="0"/>
              <a:t>. §§ </a:t>
            </a:r>
            <a:r>
              <a:rPr lang="de-DE" dirty="0"/>
              <a:t>41, 48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1404303"/>
            <a:ext cx="1422400" cy="11379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5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4. </a:t>
            </a:r>
            <a:r>
              <a:rPr lang="de-DE" dirty="0"/>
              <a:t>Wer wird gewählt? – Gremien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idx="1"/>
          </p:nvPr>
        </p:nvSpPr>
        <p:spPr>
          <a:xfrm>
            <a:off x="627063" y="1855433"/>
            <a:ext cx="8135937" cy="455330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dirty="0" smtClean="0"/>
              <a:t>Senat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6 Prof. + 1 wiss. MA + 1 sonst. MA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(2 Stud.</a:t>
            </a:r>
            <a:r>
              <a:rPr lang="de-DE" i="1" dirty="0" smtClean="0">
                <a:solidFill>
                  <a:schemeClr val="accent6"/>
                </a:solidFill>
              </a:rPr>
              <a:t> </a:t>
            </a:r>
            <a:r>
              <a:rPr lang="de-DE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indirekte </a:t>
            </a:r>
            <a:r>
              <a:rPr lang="de-D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Wahl durch Stud. </a:t>
            </a:r>
            <a:r>
              <a:rPr lang="de-DE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Konvent)</a:t>
            </a:r>
            <a:endParaRPr lang="de-D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de-DE" dirty="0" smtClean="0"/>
          </a:p>
          <a:p>
            <a:pPr>
              <a:lnSpc>
                <a:spcPct val="80000"/>
              </a:lnSpc>
            </a:pPr>
            <a:r>
              <a:rPr lang="de-DE" dirty="0" smtClean="0"/>
              <a:t>5 Fakultätsräte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12 Prof. + 4 wiss. MA + 2 sonst. MA + 4 Stud.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mittelbar: </a:t>
            </a:r>
            <a:r>
              <a:rPr lang="de-DE" dirty="0" err="1" smtClean="0"/>
              <a:t>Fachschaftsvertretungen</a:t>
            </a:r>
            <a:endParaRPr lang="de-DE" dirty="0" smtClean="0"/>
          </a:p>
          <a:p>
            <a:pPr>
              <a:lnSpc>
                <a:spcPct val="80000"/>
              </a:lnSpc>
            </a:pPr>
            <a:endParaRPr lang="de-DE" dirty="0" smtClean="0"/>
          </a:p>
          <a:p>
            <a:pPr>
              <a:lnSpc>
                <a:spcPct val="80000"/>
              </a:lnSpc>
            </a:pPr>
            <a:r>
              <a:rPr lang="de-DE" dirty="0" smtClean="0"/>
              <a:t>Studentischer Konvent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15 Mitglieder direkt gewählt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15 Mitglieder von den </a:t>
            </a:r>
            <a:r>
              <a:rPr lang="de-DE" dirty="0" err="1" smtClean="0"/>
              <a:t>Fachschaftsvertretungen</a:t>
            </a:r>
            <a:r>
              <a:rPr lang="de-DE" dirty="0" smtClean="0"/>
              <a:t> entsandt</a:t>
            </a:r>
          </a:p>
          <a:p>
            <a:pPr>
              <a:lnSpc>
                <a:spcPct val="80000"/>
              </a:lnSpc>
            </a:pPr>
            <a:endParaRPr lang="de-DE" dirty="0" smtClean="0"/>
          </a:p>
          <a:p>
            <a:pPr>
              <a:lnSpc>
                <a:spcPct val="80000"/>
              </a:lnSpc>
            </a:pPr>
            <a:r>
              <a:rPr lang="de-DE" dirty="0" smtClean="0"/>
              <a:t>Berufungsrat (nur FB Theologie)</a:t>
            </a:r>
          </a:p>
          <a:p>
            <a:pPr marL="450975" lvl="2" indent="-270000">
              <a:lnSpc>
                <a:spcPct val="80000"/>
              </a:lnSpc>
              <a:spcBef>
                <a:spcPts val="475"/>
              </a:spcBef>
              <a:buSzPct val="100000"/>
            </a:pPr>
            <a:r>
              <a:rPr lang="de-DE" dirty="0" smtClean="0"/>
              <a:t>6 Prof</a:t>
            </a:r>
            <a:r>
              <a:rPr lang="de-DE" dirty="0"/>
              <a:t>. + </a:t>
            </a:r>
            <a:r>
              <a:rPr lang="de-DE" dirty="0" smtClean="0"/>
              <a:t>2 </a:t>
            </a:r>
            <a:r>
              <a:rPr lang="de-DE" dirty="0"/>
              <a:t>wiss. MA + </a:t>
            </a:r>
            <a:r>
              <a:rPr lang="de-DE" dirty="0" smtClean="0"/>
              <a:t>1 </a:t>
            </a:r>
            <a:r>
              <a:rPr lang="de-DE" dirty="0"/>
              <a:t>sonst. MA + </a:t>
            </a:r>
            <a:r>
              <a:rPr lang="de-DE" dirty="0" smtClean="0"/>
              <a:t>2 </a:t>
            </a:r>
            <a:r>
              <a:rPr lang="de-DE" dirty="0"/>
              <a:t>Stud</a:t>
            </a:r>
            <a:r>
              <a:rPr lang="de-DE" dirty="0" smtClean="0"/>
              <a:t>.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5296209" y="3448049"/>
            <a:ext cx="961715" cy="304801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s Rechteck 9"/>
          <p:cNvSpPr/>
          <p:nvPr/>
        </p:nvSpPr>
        <p:spPr>
          <a:xfrm>
            <a:off x="1076635" y="4752974"/>
            <a:ext cx="302010" cy="302419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bgerundetes Rechteck 10"/>
          <p:cNvSpPr/>
          <p:nvPr/>
        </p:nvSpPr>
        <p:spPr>
          <a:xfrm>
            <a:off x="4752975" y="6047580"/>
            <a:ext cx="928734" cy="361157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203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 uiExpand="1" build="p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4. Überblick Gremien und Gruppen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7705121"/>
              </p:ext>
            </p:extLst>
          </p:nvPr>
        </p:nvGraphicFramePr>
        <p:xfrm>
          <a:off x="627066" y="1811338"/>
          <a:ext cx="8135934" cy="427513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97035"/>
                <a:gridCol w="1447799"/>
                <a:gridCol w="1352550"/>
                <a:gridCol w="1504950"/>
                <a:gridCol w="2133600"/>
              </a:tblGrid>
              <a:tr h="443116">
                <a:tc>
                  <a:txBody>
                    <a:bodyPr/>
                    <a:lstStyle/>
                    <a:p>
                      <a:endParaRPr lang="de-DE" sz="20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Prof.</a:t>
                      </a:r>
                      <a:endParaRPr lang="de-DE" sz="2000" baseline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Wiss. MA</a:t>
                      </a:r>
                      <a:endParaRPr lang="de-DE" sz="2000" baseline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Sonst. MA</a:t>
                      </a:r>
                      <a:endParaRPr lang="de-DE" sz="2000" baseline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aseline="0" dirty="0" smtClean="0">
                          <a:latin typeface="Arial" pitchFamily="34" charset="0"/>
                          <a:cs typeface="Arial" pitchFamily="34" charset="0"/>
                        </a:rPr>
                        <a:t>Stud.</a:t>
                      </a:r>
                      <a:endParaRPr lang="de-DE" sz="20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70900">
                <a:tc>
                  <a:txBody>
                    <a:bodyPr/>
                    <a:lstStyle/>
                    <a:p>
                      <a:r>
                        <a:rPr lang="de-DE" sz="2000" baseline="0" dirty="0" smtClean="0">
                          <a:latin typeface="Arial" pitchFamily="34" charset="0"/>
                          <a:cs typeface="Arial" pitchFamily="34" charset="0"/>
                        </a:rPr>
                        <a:t>Senat</a:t>
                      </a:r>
                      <a:endParaRPr lang="de-DE" sz="20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Direktwahl </a:t>
                      </a:r>
                      <a:br>
                        <a:rPr lang="de-DE" sz="1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de-DE" sz="1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(6 getrennte Wahlgänge)</a:t>
                      </a:r>
                      <a:endParaRPr lang="de-DE" sz="1600" baseline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Direktwahl</a:t>
                      </a:r>
                      <a:endParaRPr lang="de-DE" sz="1600" baseline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Direktwahl</a:t>
                      </a:r>
                      <a:endParaRPr lang="de-DE" sz="1600" baseline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Indirekte Wahl durch Stud. Konvent</a:t>
                      </a:r>
                      <a:endParaRPr lang="de-DE" sz="1600" baseline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3116">
                <a:tc>
                  <a:txBody>
                    <a:bodyPr/>
                    <a:lstStyle/>
                    <a:p>
                      <a:r>
                        <a:rPr lang="de-DE" sz="2000" baseline="0" dirty="0" smtClean="0">
                          <a:latin typeface="Arial" pitchFamily="34" charset="0"/>
                          <a:cs typeface="Arial" pitchFamily="34" charset="0"/>
                        </a:rPr>
                        <a:t>Fakultätsrat</a:t>
                      </a:r>
                      <a:endParaRPr lang="de-DE" sz="20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600" baseline="0" dirty="0" smtClean="0">
                          <a:latin typeface="Arial" pitchFamily="34" charset="0"/>
                          <a:cs typeface="Arial" pitchFamily="34" charset="0"/>
                        </a:rPr>
                        <a:t>Direktwahl</a:t>
                      </a:r>
                      <a:endParaRPr lang="de-DE" sz="1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4311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aseline="0" dirty="0" smtClean="0">
                          <a:latin typeface="Arial" pitchFamily="34" charset="0"/>
                          <a:cs typeface="Arial" pitchFamily="34" charset="0"/>
                        </a:rPr>
                        <a:t>BR Theo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600" baseline="0" dirty="0" smtClean="0">
                          <a:latin typeface="Arial" pitchFamily="34" charset="0"/>
                          <a:cs typeface="Arial" pitchFamily="34" charset="0"/>
                        </a:rPr>
                        <a:t>Direktwahl</a:t>
                      </a:r>
                      <a:endParaRPr lang="de-DE" sz="1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86003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aseline="0" dirty="0" smtClean="0">
                          <a:latin typeface="Arial" pitchFamily="34" charset="0"/>
                          <a:cs typeface="Arial" pitchFamily="34" charset="0"/>
                        </a:rPr>
                        <a:t>Fachschafts-vertretung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de-DE" sz="1600" baseline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de-DE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de-DE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aseline="0" dirty="0" smtClean="0">
                          <a:latin typeface="Arial" pitchFamily="34" charset="0"/>
                          <a:cs typeface="Arial" pitchFamily="34" charset="0"/>
                        </a:rPr>
                        <a:t>Mittelbare Wahl </a:t>
                      </a:r>
                      <a:br>
                        <a:rPr lang="de-DE" sz="1600" baseline="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de-DE" sz="1600" baseline="0" dirty="0" smtClean="0">
                          <a:latin typeface="Arial" pitchFamily="34" charset="0"/>
                          <a:cs typeface="Arial" pitchFamily="34" charset="0"/>
                        </a:rPr>
                        <a:t>(FR-Stimmzettel)</a:t>
                      </a:r>
                      <a:endParaRPr lang="de-DE" sz="1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148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aseline="0" dirty="0" smtClean="0">
                          <a:latin typeface="Arial" pitchFamily="34" charset="0"/>
                          <a:cs typeface="Arial" pitchFamily="34" charset="0"/>
                        </a:rPr>
                        <a:t>Stud. Konvent</a:t>
                      </a:r>
                      <a:endParaRPr lang="de-DE" sz="20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de-DE" sz="1600" baseline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de-DE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de-DE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aseline="0" dirty="0" smtClean="0">
                          <a:latin typeface="Arial" pitchFamily="34" charset="0"/>
                          <a:cs typeface="Arial" pitchFamily="34" charset="0"/>
                        </a:rPr>
                        <a:t>Direktwahl (1/2) </a:t>
                      </a:r>
                    </a:p>
                    <a:p>
                      <a:r>
                        <a:rPr lang="de-DE" sz="1600" baseline="0" dirty="0" smtClean="0">
                          <a:latin typeface="Arial" pitchFamily="34" charset="0"/>
                          <a:cs typeface="Arial" pitchFamily="34" charset="0"/>
                        </a:rPr>
                        <a:t>  +</a:t>
                      </a:r>
                    </a:p>
                    <a:p>
                      <a:r>
                        <a:rPr lang="de-DE" sz="1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indirekte Wahl durch FSV (1/2)</a:t>
                      </a:r>
                      <a:endParaRPr lang="de-DE" sz="1600" baseline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749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4. Überblick Gremien und Gruppen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399468"/>
              </p:ext>
            </p:extLst>
          </p:nvPr>
        </p:nvGraphicFramePr>
        <p:xfrm>
          <a:off x="627066" y="1811338"/>
          <a:ext cx="8135935" cy="418369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97035"/>
                <a:gridCol w="1362074"/>
                <a:gridCol w="1438275"/>
                <a:gridCol w="1504951"/>
                <a:gridCol w="2133600"/>
              </a:tblGrid>
              <a:tr h="443116">
                <a:tc>
                  <a:txBody>
                    <a:bodyPr/>
                    <a:lstStyle/>
                    <a:p>
                      <a:endParaRPr lang="de-DE" sz="20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Prof.</a:t>
                      </a:r>
                      <a:endParaRPr lang="de-DE" sz="2000" baseline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Wiss. MA</a:t>
                      </a:r>
                      <a:endParaRPr lang="de-DE" sz="2000" baseline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Sonst. MA</a:t>
                      </a:r>
                      <a:endParaRPr lang="de-DE" sz="2000" baseline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aseline="0" dirty="0" smtClean="0">
                          <a:latin typeface="Arial" pitchFamily="34" charset="0"/>
                          <a:cs typeface="Arial" pitchFamily="34" charset="0"/>
                        </a:rPr>
                        <a:t>Stud.</a:t>
                      </a:r>
                      <a:endParaRPr lang="de-DE" sz="20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07796">
                <a:tc>
                  <a:txBody>
                    <a:bodyPr/>
                    <a:lstStyle/>
                    <a:p>
                      <a:r>
                        <a:rPr lang="de-DE" sz="2000" baseline="0" dirty="0" smtClean="0">
                          <a:latin typeface="Arial" pitchFamily="34" charset="0"/>
                          <a:cs typeface="Arial" pitchFamily="34" charset="0"/>
                        </a:rPr>
                        <a:t>Senat</a:t>
                      </a:r>
                      <a:endParaRPr lang="de-DE" sz="20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111 – 116</a:t>
                      </a:r>
                      <a:endParaRPr lang="de-DE" sz="1600" baseline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  <a:endParaRPr lang="de-DE" sz="1600" baseline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130</a:t>
                      </a:r>
                      <a:endParaRPr lang="de-DE" sz="1600" baseline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de-DE" sz="1600" baseline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43116">
                <a:tc>
                  <a:txBody>
                    <a:bodyPr/>
                    <a:lstStyle/>
                    <a:p>
                      <a:r>
                        <a:rPr lang="de-DE" sz="2000" baseline="0" dirty="0" smtClean="0">
                          <a:latin typeface="Arial" pitchFamily="34" charset="0"/>
                          <a:cs typeface="Arial" pitchFamily="34" charset="0"/>
                        </a:rPr>
                        <a:t>Fakultätsrat</a:t>
                      </a:r>
                      <a:endParaRPr lang="de-DE" sz="20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211 – 215</a:t>
                      </a:r>
                      <a:endParaRPr lang="de-DE" sz="1600" baseline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221 – 225</a:t>
                      </a:r>
                      <a:endParaRPr lang="de-DE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231 – 235</a:t>
                      </a:r>
                      <a:endParaRPr lang="de-DE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smtClean="0">
                          <a:latin typeface="Arial" pitchFamily="34" charset="0"/>
                          <a:cs typeface="Arial" pitchFamily="34" charset="0"/>
                        </a:rPr>
                        <a:t>241 – 245</a:t>
                      </a:r>
                      <a:endParaRPr lang="de-D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4311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aseline="0" dirty="0" smtClean="0">
                          <a:latin typeface="Arial" pitchFamily="34" charset="0"/>
                          <a:cs typeface="Arial" pitchFamily="34" charset="0"/>
                        </a:rPr>
                        <a:t>BR Theo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516</a:t>
                      </a:r>
                      <a:endParaRPr lang="de-DE" sz="1600" baseline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526</a:t>
                      </a:r>
                      <a:endParaRPr lang="de-DE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536</a:t>
                      </a:r>
                      <a:endParaRPr lang="de-DE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smtClean="0">
                          <a:latin typeface="Arial" pitchFamily="34" charset="0"/>
                          <a:cs typeface="Arial" pitchFamily="34" charset="0"/>
                        </a:rPr>
                        <a:t>(543)</a:t>
                      </a:r>
                      <a:endParaRPr lang="de-D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7901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aseline="0" dirty="0" smtClean="0">
                          <a:latin typeface="Arial" pitchFamily="34" charset="0"/>
                          <a:cs typeface="Arial" pitchFamily="34" charset="0"/>
                        </a:rPr>
                        <a:t>Fachschafts-vertretung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de-DE" sz="1600" baseline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de-DE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de-DE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aseline="0" dirty="0" smtClean="0">
                          <a:latin typeface="Arial" pitchFamily="34" charset="0"/>
                          <a:cs typeface="Arial" pitchFamily="34" charset="0"/>
                        </a:rPr>
                        <a:t>(241 – 245)</a:t>
                      </a:r>
                      <a:endParaRPr lang="de-DE" sz="1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aseline="0" dirty="0" smtClean="0">
                          <a:latin typeface="Arial" pitchFamily="34" charset="0"/>
                          <a:cs typeface="Arial" pitchFamily="34" charset="0"/>
                        </a:rPr>
                        <a:t>Stud. Konvent</a:t>
                      </a:r>
                      <a:endParaRPr lang="de-DE" sz="20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de-DE" sz="1600" baseline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de-DE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de-DE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aseline="0" dirty="0" smtClean="0">
                          <a:latin typeface="Arial" pitchFamily="34" charset="0"/>
                          <a:cs typeface="Arial" pitchFamily="34" charset="0"/>
                        </a:rPr>
                        <a:t>340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u="sng" baseline="0" dirty="0" smtClean="0">
                          <a:latin typeface="Arial" pitchFamily="34" charset="0"/>
                          <a:cs typeface="Arial" pitchFamily="34" charset="0"/>
                        </a:rPr>
                        <a:t>Anmerkung: </a:t>
                      </a:r>
                      <a:endParaRPr lang="de-DE" sz="1600" u="sng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de-DE" sz="1600" baseline="0" dirty="0" smtClean="0">
                          <a:latin typeface="Arial" pitchFamily="34" charset="0"/>
                          <a:cs typeface="Arial" pitchFamily="34" charset="0"/>
                        </a:rPr>
                        <a:t>2016: Keine Wahlvorschläge für den Berufungsrat Theologie, daher auch kein Stimmzettel</a:t>
                      </a:r>
                      <a:r>
                        <a:rPr lang="de-DE" sz="1600" baseline="0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de-DE" sz="16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de-D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de-D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DE" sz="16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7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5. </a:t>
            </a:r>
            <a:r>
              <a:rPr lang="de-DE" dirty="0"/>
              <a:t>Wo wird gewählt? – Wahllokale </a:t>
            </a:r>
          </a:p>
        </p:txBody>
      </p:sp>
      <p:sp>
        <p:nvSpPr>
          <p:cNvPr id="5" name="Textplatzhalt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1950" indent="-3619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de-DE" sz="1800" dirty="0" smtClean="0"/>
              <a:t>KOLLEGIENHAUS</a:t>
            </a:r>
            <a:br>
              <a:rPr lang="de-DE" sz="1800" dirty="0" smtClean="0"/>
            </a:br>
            <a:r>
              <a:rPr lang="de-DE" sz="1800" dirty="0" smtClean="0"/>
              <a:t>Universitätsstraße 15, Sitzungsraum 0.019</a:t>
            </a:r>
          </a:p>
          <a:p>
            <a:pPr marL="361950" indent="-3619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de-DE" sz="1800" dirty="0" smtClean="0"/>
              <a:t>Seminargebäude TURM C</a:t>
            </a:r>
            <a:br>
              <a:rPr lang="de-DE" sz="1800" dirty="0" smtClean="0"/>
            </a:br>
            <a:r>
              <a:rPr lang="de-DE" sz="1800" dirty="0" smtClean="0"/>
              <a:t>Bismarckstraße 1, Raum C203</a:t>
            </a:r>
          </a:p>
          <a:p>
            <a:pPr marL="361950" indent="-3619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de-DE" sz="1800" dirty="0" smtClean="0"/>
              <a:t>ULMENWEG 18</a:t>
            </a:r>
            <a:br>
              <a:rPr lang="de-DE" sz="1800" dirty="0" smtClean="0"/>
            </a:br>
            <a:r>
              <a:rPr lang="de-DE" sz="1800" dirty="0" smtClean="0"/>
              <a:t>Hörsaalgebäude Medizin, Foyer</a:t>
            </a:r>
          </a:p>
          <a:p>
            <a:pPr marL="361950" indent="-3619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de-DE" sz="1800" dirty="0" smtClean="0"/>
              <a:t>STAUDTSTRASSE 5</a:t>
            </a:r>
            <a:br>
              <a:rPr lang="de-DE" sz="1800" dirty="0" smtClean="0"/>
            </a:br>
            <a:r>
              <a:rPr lang="de-DE" sz="1800" dirty="0" smtClean="0"/>
              <a:t>Hörsaalgebäude, Foyer vor Hörsaal F</a:t>
            </a:r>
          </a:p>
          <a:p>
            <a:pPr marL="361950" indent="-3619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de-DE" sz="1800" dirty="0" smtClean="0"/>
              <a:t>MHB-GEBÄUDE, TENTORIA</a:t>
            </a:r>
            <a:br>
              <a:rPr lang="de-DE" sz="1800" dirty="0" smtClean="0"/>
            </a:br>
            <a:r>
              <a:rPr lang="de-DE" sz="1800" dirty="0" smtClean="0"/>
              <a:t>Erwin-Rommel-Str. 60</a:t>
            </a:r>
          </a:p>
          <a:p>
            <a:pPr marL="361950" indent="-3619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de-DE" sz="1800" dirty="0" smtClean="0"/>
              <a:t>LANGE GASSE 20</a:t>
            </a:r>
            <a:br>
              <a:rPr lang="de-DE" sz="1800" dirty="0" smtClean="0"/>
            </a:br>
            <a:r>
              <a:rPr lang="de-DE" sz="1800" dirty="0" smtClean="0"/>
              <a:t>Cafeteria, Galerie OG, Raum 1.205</a:t>
            </a:r>
          </a:p>
          <a:p>
            <a:pPr marL="361950" indent="-3619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de-DE" sz="1800" dirty="0" smtClean="0"/>
              <a:t>REGENSBURGER STRASSE 160 </a:t>
            </a:r>
            <a:br>
              <a:rPr lang="de-DE" sz="1800" dirty="0" smtClean="0"/>
            </a:br>
            <a:r>
              <a:rPr lang="de-DE" sz="1800" dirty="0" smtClean="0"/>
              <a:t>Seminargebäude, Sitzungssaal, Raum 0.031</a:t>
            </a:r>
            <a:endParaRPr lang="de-DE" sz="1800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3625" y="1948123"/>
            <a:ext cx="2619375" cy="19640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3623" y="4232347"/>
            <a:ext cx="2619375" cy="19656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158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FAU le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onus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FAU leer</Template>
  <TotalTime>0</TotalTime>
  <Words>1599</Words>
  <Application>Microsoft Office PowerPoint</Application>
  <PresentationFormat>Bildschirmpräsentation (4:3)</PresentationFormat>
  <Paragraphs>407</Paragraphs>
  <Slides>44</Slides>
  <Notes>40</Notes>
  <HiddenSlides>2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46" baseType="lpstr">
      <vt:lpstr>FAU leer</vt:lpstr>
      <vt:lpstr>Acrobat Document</vt:lpstr>
      <vt:lpstr>Hochschulwahl 2016 Wahlhelferschulung</vt:lpstr>
      <vt:lpstr>Gliederung</vt:lpstr>
      <vt:lpstr>1. Allgemeines zur Hochschulwahl</vt:lpstr>
      <vt:lpstr>2. Neuerungen 2013</vt:lpstr>
      <vt:lpstr>3. Rechtsgrundlagen</vt:lpstr>
      <vt:lpstr>4. Wer wird gewählt? – Gremien</vt:lpstr>
      <vt:lpstr>4. Überblick Gremien und Gruppen</vt:lpstr>
      <vt:lpstr>4. Überblick Gremien und Gruppen</vt:lpstr>
      <vt:lpstr>5. Wo wird gewählt? – Wahllokale </vt:lpstr>
      <vt:lpstr>5. Wahllokale – Ausstattung</vt:lpstr>
      <vt:lpstr>5. Wahllokale – Personelle Besetzung</vt:lpstr>
      <vt:lpstr>5. Wahllokale – Hinweise zum Ablauf</vt:lpstr>
      <vt:lpstr>5. Das Wählerverzeichnis (WVZ)</vt:lpstr>
      <vt:lpstr>6. Das Wählerverzeichnis</vt:lpstr>
      <vt:lpstr>6. Das Wählerverzeichnis – Sonderfälle</vt:lpstr>
      <vt:lpstr>7. Vor der Stimmabgabe</vt:lpstr>
      <vt:lpstr>7. Ablauf der Stimmabgabe</vt:lpstr>
      <vt:lpstr>7. Stimmabgabe – Von der Wahlkabine zur Urne</vt:lpstr>
      <vt:lpstr>7. Briefwahl</vt:lpstr>
      <vt:lpstr>7. Ende der Stimmabgabe</vt:lpstr>
      <vt:lpstr>7. Störungen der Stimmabgabe</vt:lpstr>
      <vt:lpstr>8. Auszählung – Vorbereitung</vt:lpstr>
      <vt:lpstr>8. Auszählung – Grundlagen</vt:lpstr>
      <vt:lpstr>PowerPoint-Präsentation</vt:lpstr>
      <vt:lpstr>8. Auszählung – gültige / ungültige Stimmzettel</vt:lpstr>
      <vt:lpstr>8.  Der   Wählerwille</vt:lpstr>
      <vt:lpstr>8. Kommentierung</vt:lpstr>
      <vt:lpstr>8. Kumulieren und Panaschieren</vt:lpstr>
      <vt:lpstr>8. Auszählung der gültigen Stimmzettel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8. Zähllisten</vt:lpstr>
      <vt:lpstr>PowerPoint-Präsentation</vt:lpstr>
      <vt:lpstr>PowerPoint-Präsentation</vt:lpstr>
      <vt:lpstr>8. Abschluss der Auszählung</vt:lpstr>
      <vt:lpstr>9. Sonderfälle: Professoren/Senat</vt:lpstr>
      <vt:lpstr>9. Sonderfälle: Berufungsrat</vt:lpstr>
      <vt:lpstr>9. Sonderfälle: Wahl Promovierendenvertretung</vt:lpstr>
      <vt:lpstr>10. Kontakt</vt:lpstr>
      <vt:lpstr>Vielen Dank für Ihre Aufmerksamkeit.</vt:lpstr>
    </vt:vector>
  </TitlesOfParts>
  <Company>FAU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Hochschulwahl 2012 Wahlhelferschulung</dc:title>
  <dc:creator>Markus Leber</dc:creator>
  <cp:lastModifiedBy>Sonja Vaask</cp:lastModifiedBy>
  <cp:revision>596</cp:revision>
  <cp:lastPrinted>2015-06-08T10:40:36Z</cp:lastPrinted>
  <dcterms:created xsi:type="dcterms:W3CDTF">2012-06-04T08:55:56Z</dcterms:created>
  <dcterms:modified xsi:type="dcterms:W3CDTF">2016-06-01T13:43:20Z</dcterms:modified>
</cp:coreProperties>
</file>